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Poppins Thin" charset="1" panose="00000300000000000000"/>
      <p:regular r:id="rId22"/>
    </p:embeddedFont>
    <p:embeddedFont>
      <p:font typeface="Poppins Thin Italics" charset="1" panose="00000300000000000000"/>
      <p:regular r:id="rId23"/>
    </p:embeddedFont>
    <p:embeddedFont>
      <p:font typeface="Poppins Extra-Light" charset="1" panose="00000300000000000000"/>
      <p:regular r:id="rId24"/>
    </p:embeddedFont>
    <p:embeddedFont>
      <p:font typeface="Poppins Extra-Light Italics" charset="1" panose="00000300000000000000"/>
      <p:regular r:id="rId25"/>
    </p:embeddedFont>
    <p:embeddedFont>
      <p:font typeface="Poppins Light" charset="1" panose="00000400000000000000"/>
      <p:regular r:id="rId26"/>
    </p:embeddedFont>
    <p:embeddedFont>
      <p:font typeface="Poppins Light Italics" charset="1" panose="00000400000000000000"/>
      <p:regular r:id="rId27"/>
    </p:embeddedFont>
    <p:embeddedFont>
      <p:font typeface="Poppins Medium" charset="1" panose="00000600000000000000"/>
      <p:regular r:id="rId28"/>
    </p:embeddedFont>
    <p:embeddedFont>
      <p:font typeface="Poppins Medium Italics" charset="1" panose="00000600000000000000"/>
      <p:regular r:id="rId29"/>
    </p:embeddedFont>
    <p:embeddedFont>
      <p:font typeface="Poppins Semi-Bold" charset="1" panose="00000700000000000000"/>
      <p:regular r:id="rId30"/>
    </p:embeddedFont>
    <p:embeddedFont>
      <p:font typeface="Poppins Semi-Bold Italics" charset="1" panose="00000700000000000000"/>
      <p:regular r:id="rId31"/>
    </p:embeddedFont>
    <p:embeddedFont>
      <p:font typeface="Poppins Ultra-Bold" charset="1" panose="00000900000000000000"/>
      <p:regular r:id="rId32"/>
    </p:embeddedFont>
    <p:embeddedFont>
      <p:font typeface="Poppins Ultra-Bold Italics" charset="1" panose="00000900000000000000"/>
      <p:regular r:id="rId33"/>
    </p:embeddedFont>
    <p:embeddedFont>
      <p:font typeface="Poppins Heavy" charset="1" panose="00000A00000000000000"/>
      <p:regular r:id="rId34"/>
    </p:embeddedFont>
    <p:embeddedFont>
      <p:font typeface="Poppins Heavy Italics" charset="1" panose="00000A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svg" Type="http://schemas.openxmlformats.org/officeDocument/2006/relationships/image"/><Relationship Id="rId2" Target="../media/image7.png" Type="http://schemas.openxmlformats.org/officeDocument/2006/relationships/image"/><Relationship Id="rId3" Target="../media/image3.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5.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4.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4.pn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886347" y="617254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5345302" y="6815995"/>
            <a:ext cx="6926813" cy="1443232"/>
          </a:xfrm>
          <a:prstGeom prst="rect">
            <a:avLst/>
          </a:prstGeom>
        </p:spPr>
        <p:txBody>
          <a:bodyPr anchor="t" rtlCol="false" tIns="0" lIns="0" bIns="0" rIns="0">
            <a:spAutoFit/>
          </a:bodyPr>
          <a:lstStyle/>
          <a:p>
            <a:pPr algn="ctr">
              <a:lnSpc>
                <a:spcPts val="3799"/>
              </a:lnSpc>
            </a:pPr>
            <a:r>
              <a:rPr lang="en-US" sz="2714">
                <a:solidFill>
                  <a:srgbClr val="6866E1"/>
                </a:solidFill>
                <a:latin typeface="Poppins Light"/>
              </a:rPr>
              <a:t>Dagmawi Abera</a:t>
            </a:r>
          </a:p>
          <a:p>
            <a:pPr algn="ctr">
              <a:lnSpc>
                <a:spcPts val="3799"/>
              </a:lnSpc>
            </a:pPr>
            <a:r>
              <a:rPr lang="en-US" sz="2714">
                <a:solidFill>
                  <a:srgbClr val="6866E1"/>
                </a:solidFill>
                <a:latin typeface="Poppins Light"/>
              </a:rPr>
              <a:t>Hamede Abdulgafur</a:t>
            </a:r>
          </a:p>
          <a:p>
            <a:pPr algn="ctr">
              <a:lnSpc>
                <a:spcPts val="3799"/>
              </a:lnSpc>
            </a:pPr>
            <a:r>
              <a:rPr lang="en-US" sz="2714">
                <a:solidFill>
                  <a:srgbClr val="6866E1"/>
                </a:solidFill>
                <a:latin typeface="Poppins Light"/>
              </a:rPr>
              <a:t>Noah Awol</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757892" y="9006967"/>
            <a:ext cx="4729467" cy="4047169"/>
          </a:xfrm>
          <a:custGeom>
            <a:avLst/>
            <a:gdLst/>
            <a:ahLst/>
            <a:cxnLst/>
            <a:rect r="r" b="b" t="t" l="l"/>
            <a:pathLst>
              <a:path h="4047169" w="4729467">
                <a:moveTo>
                  <a:pt x="0" y="0"/>
                </a:moveTo>
                <a:lnTo>
                  <a:pt x="4729467" y="0"/>
                </a:lnTo>
                <a:lnTo>
                  <a:pt x="4729467" y="4047169"/>
                </a:lnTo>
                <a:lnTo>
                  <a:pt x="0" y="4047169"/>
                </a:lnTo>
                <a:lnTo>
                  <a:pt x="0" y="0"/>
                </a:lnTo>
                <a:close/>
              </a:path>
            </a:pathLst>
          </a:custGeom>
          <a:blipFill>
            <a:blip r:embed="rId6"/>
            <a:stretch>
              <a:fillRect l="0" t="0" r="0" b="0"/>
            </a:stretch>
          </a:blipFill>
        </p:spPr>
      </p:sp>
      <p:sp>
        <p:nvSpPr>
          <p:cNvPr name="TextBox 9" id="9"/>
          <p:cNvSpPr txBox="true"/>
          <p:nvPr/>
        </p:nvSpPr>
        <p:spPr>
          <a:xfrm rot="0">
            <a:off x="2427808" y="2824655"/>
            <a:ext cx="8127324" cy="1484324"/>
          </a:xfrm>
          <a:prstGeom prst="rect">
            <a:avLst/>
          </a:prstGeom>
        </p:spPr>
        <p:txBody>
          <a:bodyPr anchor="t" rtlCol="false" tIns="0" lIns="0" bIns="0" rIns="0">
            <a:spAutoFit/>
          </a:bodyPr>
          <a:lstStyle/>
          <a:p>
            <a:pPr algn="ctr">
              <a:lnSpc>
                <a:spcPts val="9993"/>
              </a:lnSpc>
            </a:pPr>
            <a:r>
              <a:rPr lang="en-US" sz="13880">
                <a:solidFill>
                  <a:srgbClr val="6866E1"/>
                </a:solidFill>
                <a:latin typeface="Computer Says No"/>
              </a:rPr>
              <a:t>PROJECT</a:t>
            </a:r>
          </a:p>
        </p:txBody>
      </p:sp>
      <p:sp>
        <p:nvSpPr>
          <p:cNvPr name="TextBox 10" id="10"/>
          <p:cNvSpPr txBox="true"/>
          <p:nvPr/>
        </p:nvSpPr>
        <p:spPr>
          <a:xfrm rot="0">
            <a:off x="3118012" y="1727885"/>
            <a:ext cx="7103952" cy="1330310"/>
          </a:xfrm>
          <a:prstGeom prst="rect">
            <a:avLst/>
          </a:prstGeom>
        </p:spPr>
        <p:txBody>
          <a:bodyPr anchor="t" rtlCol="false" tIns="0" lIns="0" bIns="0" rIns="0">
            <a:spAutoFit/>
          </a:bodyPr>
          <a:lstStyle/>
          <a:p>
            <a:pPr algn="ctr">
              <a:lnSpc>
                <a:spcPts val="8962"/>
              </a:lnSpc>
            </a:pPr>
            <a:r>
              <a:rPr lang="en-US" sz="12447">
                <a:solidFill>
                  <a:srgbClr val="6866E1"/>
                </a:solidFill>
                <a:latin typeface="Computer Says No"/>
              </a:rPr>
              <a:t>SMART MIRROR</a:t>
            </a:r>
          </a:p>
        </p:txBody>
      </p:sp>
      <p:sp>
        <p:nvSpPr>
          <p:cNvPr name="Freeform 11" id="11"/>
          <p:cNvSpPr/>
          <p:nvPr/>
        </p:nvSpPr>
        <p:spPr>
          <a:xfrm flipH="true" flipV="false" rot="0">
            <a:off x="10750868" y="1773565"/>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
        <p:nvSpPr>
          <p:cNvPr name="TextBox 12" id="12"/>
          <p:cNvSpPr txBox="true"/>
          <p:nvPr/>
        </p:nvSpPr>
        <p:spPr>
          <a:xfrm rot="0">
            <a:off x="2939495" y="4329288"/>
            <a:ext cx="7103952" cy="905556"/>
          </a:xfrm>
          <a:prstGeom prst="rect">
            <a:avLst/>
          </a:prstGeom>
        </p:spPr>
        <p:txBody>
          <a:bodyPr anchor="t" rtlCol="false" tIns="0" lIns="0" bIns="0" rIns="0">
            <a:spAutoFit/>
          </a:bodyPr>
          <a:lstStyle/>
          <a:p>
            <a:pPr algn="ctr">
              <a:lnSpc>
                <a:spcPts val="6083"/>
              </a:lnSpc>
            </a:pPr>
            <a:r>
              <a:rPr lang="en-US" sz="8448">
                <a:solidFill>
                  <a:srgbClr val="6866E1"/>
                </a:solidFill>
                <a:latin typeface="Computer Says No"/>
              </a:rPr>
              <a:t>FINAL PRESENTATION </a:t>
            </a:r>
          </a:p>
        </p:txBody>
      </p:sp>
      <p:sp>
        <p:nvSpPr>
          <p:cNvPr name="TextBox 13" id="13"/>
          <p:cNvSpPr txBox="true"/>
          <p:nvPr/>
        </p:nvSpPr>
        <p:spPr>
          <a:xfrm rot="0">
            <a:off x="-255696" y="6946591"/>
            <a:ext cx="8078499" cy="700593"/>
          </a:xfrm>
          <a:prstGeom prst="rect">
            <a:avLst/>
          </a:prstGeom>
        </p:spPr>
        <p:txBody>
          <a:bodyPr anchor="t" rtlCol="false" tIns="0" lIns="0" bIns="0" rIns="0">
            <a:spAutoFit/>
          </a:bodyPr>
          <a:lstStyle/>
          <a:p>
            <a:pPr algn="ctr">
              <a:lnSpc>
                <a:spcPts val="4787"/>
              </a:lnSpc>
            </a:pPr>
            <a:r>
              <a:rPr lang="en-US" sz="6648">
                <a:solidFill>
                  <a:srgbClr val="FFFFFF"/>
                </a:solidFill>
                <a:latin typeface="Computer Says No"/>
              </a:rPr>
              <a:t>THE QUANTUM ALCHEMISTS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1246021" y="-1576609"/>
            <a:ext cx="8987203" cy="4150026"/>
          </a:xfrm>
          <a:custGeom>
            <a:avLst/>
            <a:gdLst/>
            <a:ahLst/>
            <a:cxnLst/>
            <a:rect r="r" b="b" t="t" l="l"/>
            <a:pathLst>
              <a:path h="4150026" w="8987203">
                <a:moveTo>
                  <a:pt x="0" y="0"/>
                </a:moveTo>
                <a:lnTo>
                  <a:pt x="8987203" y="0"/>
                </a:lnTo>
                <a:lnTo>
                  <a:pt x="8987203" y="4150026"/>
                </a:lnTo>
                <a:lnTo>
                  <a:pt x="0" y="4150026"/>
                </a:lnTo>
                <a:lnTo>
                  <a:pt x="0" y="0"/>
                </a:lnTo>
                <a:close/>
              </a:path>
            </a:pathLst>
          </a:custGeom>
          <a:blipFill>
            <a:blip r:embed="rId2"/>
            <a:stretch>
              <a:fillRect l="0" t="0" r="0" b="0"/>
            </a:stretch>
          </a:blipFill>
        </p:spPr>
      </p:sp>
      <p:sp>
        <p:nvSpPr>
          <p:cNvPr name="Freeform 3" id="3"/>
          <p:cNvSpPr/>
          <p:nvPr/>
        </p:nvSpPr>
        <p:spPr>
          <a:xfrm flipH="false" flipV="false" rot="0">
            <a:off x="437378" y="575064"/>
            <a:ext cx="17071479" cy="9136873"/>
          </a:xfrm>
          <a:custGeom>
            <a:avLst/>
            <a:gdLst/>
            <a:ahLst/>
            <a:cxnLst/>
            <a:rect r="r" b="b" t="t" l="l"/>
            <a:pathLst>
              <a:path h="9136873" w="17071479">
                <a:moveTo>
                  <a:pt x="0" y="0"/>
                </a:moveTo>
                <a:lnTo>
                  <a:pt x="17071479" y="0"/>
                </a:lnTo>
                <a:lnTo>
                  <a:pt x="17071479" y="9136872"/>
                </a:lnTo>
                <a:lnTo>
                  <a:pt x="0" y="9136872"/>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6423694" y="4441074"/>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2514013" y="8502138"/>
            <a:ext cx="4171532" cy="3569725"/>
          </a:xfrm>
          <a:custGeom>
            <a:avLst/>
            <a:gdLst/>
            <a:ahLst/>
            <a:cxnLst/>
            <a:rect r="r" b="b" t="t" l="l"/>
            <a:pathLst>
              <a:path h="3569725" w="4171532">
                <a:moveTo>
                  <a:pt x="0" y="0"/>
                </a:moveTo>
                <a:lnTo>
                  <a:pt x="4171532" y="0"/>
                </a:lnTo>
                <a:lnTo>
                  <a:pt x="4171532" y="3569724"/>
                </a:lnTo>
                <a:lnTo>
                  <a:pt x="0" y="3569724"/>
                </a:lnTo>
                <a:lnTo>
                  <a:pt x="0" y="0"/>
                </a:lnTo>
                <a:close/>
              </a:path>
            </a:pathLst>
          </a:custGeom>
          <a:blipFill>
            <a:blip r:embed="rId6"/>
            <a:stretch>
              <a:fillRect l="0" t="0" r="0" b="0"/>
            </a:stretch>
          </a:blipFill>
        </p:spPr>
      </p:sp>
      <p:sp>
        <p:nvSpPr>
          <p:cNvPr name="AutoShape 6" id="6"/>
          <p:cNvSpPr/>
          <p:nvPr/>
        </p:nvSpPr>
        <p:spPr>
          <a:xfrm flipV="true">
            <a:off x="2889084" y="10183592"/>
            <a:ext cx="11130264" cy="84358"/>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15422218" y="-5603278"/>
            <a:ext cx="8339294" cy="7136224"/>
          </a:xfrm>
          <a:custGeom>
            <a:avLst/>
            <a:gdLst/>
            <a:ahLst/>
            <a:cxnLst/>
            <a:rect r="r" b="b" t="t" l="l"/>
            <a:pathLst>
              <a:path h="7136224" w="8339294">
                <a:moveTo>
                  <a:pt x="0" y="0"/>
                </a:moveTo>
                <a:lnTo>
                  <a:pt x="8339294" y="0"/>
                </a:lnTo>
                <a:lnTo>
                  <a:pt x="8339294" y="7136224"/>
                </a:lnTo>
                <a:lnTo>
                  <a:pt x="0" y="7136224"/>
                </a:lnTo>
                <a:lnTo>
                  <a:pt x="0" y="0"/>
                </a:lnTo>
                <a:close/>
              </a:path>
            </a:pathLst>
          </a:custGeom>
          <a:blipFill>
            <a:blip r:embed="rId6"/>
            <a:stretch>
              <a:fillRect l="0" t="0" r="0" b="0"/>
            </a:stretch>
          </a:blipFill>
        </p:spPr>
      </p:sp>
      <p:sp>
        <p:nvSpPr>
          <p:cNvPr name="TextBox 8" id="8"/>
          <p:cNvSpPr txBox="true"/>
          <p:nvPr/>
        </p:nvSpPr>
        <p:spPr>
          <a:xfrm rot="0">
            <a:off x="1028700" y="1129025"/>
            <a:ext cx="14984840" cy="835004"/>
          </a:xfrm>
          <a:prstGeom prst="rect">
            <a:avLst/>
          </a:prstGeom>
        </p:spPr>
        <p:txBody>
          <a:bodyPr anchor="t" rtlCol="false" tIns="0" lIns="0" bIns="0" rIns="0">
            <a:spAutoFit/>
          </a:bodyPr>
          <a:lstStyle/>
          <a:p>
            <a:pPr algn="ctr" marL="0" indent="0" lvl="0">
              <a:lnSpc>
                <a:spcPts val="5699"/>
              </a:lnSpc>
              <a:spcBef>
                <a:spcPct val="0"/>
              </a:spcBef>
            </a:pPr>
            <a:r>
              <a:rPr lang="en-US" sz="7916">
                <a:solidFill>
                  <a:srgbClr val="6866E1"/>
                </a:solidFill>
                <a:latin typeface="Computer Says No"/>
              </a:rPr>
              <a:t>FUTURE DIRECTIONS AND FURTHER IMPROVMENTS</a:t>
            </a:r>
          </a:p>
        </p:txBody>
      </p:sp>
      <p:sp>
        <p:nvSpPr>
          <p:cNvPr name="TextBox 9" id="9"/>
          <p:cNvSpPr txBox="true"/>
          <p:nvPr/>
        </p:nvSpPr>
        <p:spPr>
          <a:xfrm rot="0">
            <a:off x="2017531" y="2272336"/>
            <a:ext cx="14252938" cy="6156786"/>
          </a:xfrm>
          <a:prstGeom prst="rect">
            <a:avLst/>
          </a:prstGeom>
        </p:spPr>
        <p:txBody>
          <a:bodyPr anchor="t" rtlCol="false" tIns="0" lIns="0" bIns="0" rIns="0">
            <a:spAutoFit/>
          </a:bodyPr>
          <a:lstStyle/>
          <a:p>
            <a:pPr marL="557417" indent="-278709" lvl="1">
              <a:lnSpc>
                <a:spcPts val="4182"/>
              </a:lnSpc>
              <a:buAutoNum type="arabicPeriod" startAt="1"/>
            </a:pPr>
            <a:r>
              <a:rPr lang="en-US" sz="2581">
                <a:solidFill>
                  <a:srgbClr val="FFFFFF"/>
                </a:solidFill>
                <a:latin typeface="Poppins Semi-Bold"/>
              </a:rPr>
              <a:t>Motion Sensor Placement</a:t>
            </a:r>
            <a:r>
              <a:rPr lang="en-US" sz="2581">
                <a:solidFill>
                  <a:srgbClr val="FFFFFF"/>
                </a:solidFill>
                <a:latin typeface="Poppins"/>
              </a:rPr>
              <a:t>: Plan to embed the PIR motion sensor directly behind the mirror for improved responsiveness and a cleaner design.</a:t>
            </a:r>
          </a:p>
          <a:p>
            <a:pPr marL="557417" indent="-278709" lvl="1">
              <a:lnSpc>
                <a:spcPts val="4182"/>
              </a:lnSpc>
              <a:buAutoNum type="arabicPeriod" startAt="1"/>
            </a:pPr>
            <a:r>
              <a:rPr lang="en-US" sz="2581">
                <a:solidFill>
                  <a:srgbClr val="FFFFFF"/>
                </a:solidFill>
                <a:latin typeface="Poppins Semi-Bold"/>
              </a:rPr>
              <a:t>Advanced Voice Interaction</a:t>
            </a:r>
            <a:r>
              <a:rPr lang="en-US" sz="2581">
                <a:solidFill>
                  <a:srgbClr val="FFFFFF"/>
                </a:solidFill>
                <a:latin typeface="Poppins"/>
              </a:rPr>
              <a:t>: Enhance voice command capabilities with more sophisticated processing for complex interactions.</a:t>
            </a:r>
          </a:p>
          <a:p>
            <a:pPr marL="557417" indent="-278709" lvl="1">
              <a:lnSpc>
                <a:spcPts val="4182"/>
              </a:lnSpc>
              <a:buAutoNum type="arabicPeriod" startAt="1"/>
            </a:pPr>
            <a:r>
              <a:rPr lang="en-US" sz="2581">
                <a:solidFill>
                  <a:srgbClr val="FFFFFF"/>
                </a:solidFill>
                <a:latin typeface="Poppins Semi-Bold"/>
              </a:rPr>
              <a:t>User Customization</a:t>
            </a:r>
            <a:r>
              <a:rPr lang="en-US" sz="2581">
                <a:solidFill>
                  <a:srgbClr val="FFFFFF"/>
                </a:solidFill>
                <a:latin typeface="Poppins"/>
              </a:rPr>
              <a:t>: Develop an interface for personalized settings, allowing users to adjust display and module preferences.</a:t>
            </a:r>
          </a:p>
          <a:p>
            <a:pPr marL="557417" indent="-278709" lvl="1">
              <a:lnSpc>
                <a:spcPts val="4182"/>
              </a:lnSpc>
              <a:buAutoNum type="arabicPeriod" startAt="1"/>
            </a:pPr>
            <a:r>
              <a:rPr lang="en-US" sz="2581">
                <a:solidFill>
                  <a:srgbClr val="FFFFFF"/>
                </a:solidFill>
                <a:latin typeface="Poppins Semi-Bold"/>
              </a:rPr>
              <a:t>Health and Wellness Modules</a:t>
            </a:r>
            <a:r>
              <a:rPr lang="en-US" sz="2581">
                <a:solidFill>
                  <a:srgbClr val="FFFFFF"/>
                </a:solidFill>
                <a:latin typeface="Poppins"/>
              </a:rPr>
              <a:t>: Integrate health-focused features to provide reminders and fitness tracking directly on the mirror.</a:t>
            </a:r>
          </a:p>
          <a:p>
            <a:pPr marL="557417" indent="-278709" lvl="1">
              <a:lnSpc>
                <a:spcPts val="4182"/>
              </a:lnSpc>
              <a:buAutoNum type="arabicPeriod" startAt="1"/>
            </a:pPr>
            <a:r>
              <a:rPr lang="en-US" sz="2581">
                <a:solidFill>
                  <a:srgbClr val="FFFFFF"/>
                </a:solidFill>
                <a:latin typeface="Poppins Semi-Bold"/>
              </a:rPr>
              <a:t>Energy Management</a:t>
            </a:r>
            <a:r>
              <a:rPr lang="en-US" sz="2581">
                <a:solidFill>
                  <a:srgbClr val="FFFFFF"/>
                </a:solidFill>
                <a:latin typeface="Poppins"/>
              </a:rPr>
              <a:t>: Implement smarter protocols to optimize energy use based on user habits and environmental cues.</a:t>
            </a:r>
          </a:p>
          <a:p>
            <a:pPr>
              <a:lnSpc>
                <a:spcPts val="3696"/>
              </a:lnSpc>
            </a:pPr>
          </a:p>
          <a:p>
            <a:pPr>
              <a:lnSpc>
                <a:spcPts val="3696"/>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440260" y="8411841"/>
            <a:ext cx="3912804" cy="3155487"/>
          </a:xfrm>
          <a:custGeom>
            <a:avLst/>
            <a:gdLst/>
            <a:ahLst/>
            <a:cxnLst/>
            <a:rect r="r" b="b" t="t" l="l"/>
            <a:pathLst>
              <a:path h="3155487" w="3912804">
                <a:moveTo>
                  <a:pt x="0" y="0"/>
                </a:moveTo>
                <a:lnTo>
                  <a:pt x="3912805" y="0"/>
                </a:lnTo>
                <a:lnTo>
                  <a:pt x="3912805" y="3155488"/>
                </a:lnTo>
                <a:lnTo>
                  <a:pt x="0" y="3155488"/>
                </a:lnTo>
                <a:lnTo>
                  <a:pt x="0" y="0"/>
                </a:lnTo>
                <a:close/>
              </a:path>
            </a:pathLst>
          </a:custGeom>
          <a:blipFill>
            <a:blip r:embed="rId2"/>
            <a:stretch>
              <a:fillRect l="0" t="0" r="0" b="0"/>
            </a:stretch>
          </a:blipFill>
        </p:spPr>
      </p:sp>
      <p:sp>
        <p:nvSpPr>
          <p:cNvPr name="Freeform 3" id="3"/>
          <p:cNvSpPr/>
          <p:nvPr/>
        </p:nvSpPr>
        <p:spPr>
          <a:xfrm flipH="false" flipV="false" rot="0">
            <a:off x="16565370" y="-359101"/>
            <a:ext cx="2522424" cy="2205999"/>
          </a:xfrm>
          <a:custGeom>
            <a:avLst/>
            <a:gdLst/>
            <a:ahLst/>
            <a:cxnLst/>
            <a:rect r="r" b="b" t="t" l="l"/>
            <a:pathLst>
              <a:path h="2205999" w="2522424">
                <a:moveTo>
                  <a:pt x="0" y="0"/>
                </a:moveTo>
                <a:lnTo>
                  <a:pt x="2522424" y="0"/>
                </a:lnTo>
                <a:lnTo>
                  <a:pt x="2522424" y="2205998"/>
                </a:lnTo>
                <a:lnTo>
                  <a:pt x="0" y="2205998"/>
                </a:lnTo>
                <a:lnTo>
                  <a:pt x="0" y="0"/>
                </a:lnTo>
                <a:close/>
              </a:path>
            </a:pathLst>
          </a:custGeom>
          <a:blipFill>
            <a:blip r:embed="rId3"/>
            <a:stretch>
              <a:fillRect l="0" t="0" r="0" b="0"/>
            </a:stretch>
          </a:blipFill>
        </p:spPr>
      </p:sp>
      <p:sp>
        <p:nvSpPr>
          <p:cNvPr name="Freeform 4" id="4"/>
          <p:cNvSpPr/>
          <p:nvPr/>
        </p:nvSpPr>
        <p:spPr>
          <a:xfrm flipH="false" flipV="false" rot="0">
            <a:off x="3296350" y="7793578"/>
            <a:ext cx="12775751" cy="1701711"/>
          </a:xfrm>
          <a:custGeom>
            <a:avLst/>
            <a:gdLst/>
            <a:ahLst/>
            <a:cxnLst/>
            <a:rect r="r" b="b" t="t" l="l"/>
            <a:pathLst>
              <a:path h="1701711" w="12775751">
                <a:moveTo>
                  <a:pt x="0" y="0"/>
                </a:moveTo>
                <a:lnTo>
                  <a:pt x="12775750" y="0"/>
                </a:lnTo>
                <a:lnTo>
                  <a:pt x="12775750" y="1701711"/>
                </a:lnTo>
                <a:lnTo>
                  <a:pt x="0" y="1701711"/>
                </a:lnTo>
                <a:lnTo>
                  <a:pt x="0" y="0"/>
                </a:lnTo>
                <a:close/>
              </a:path>
            </a:pathLst>
          </a:custGeom>
          <a:blipFill>
            <a:blip r:embed="rId4"/>
            <a:stretch>
              <a:fillRect l="-402" t="-2921" r="0" b="-2921"/>
            </a:stretch>
          </a:blipFill>
        </p:spPr>
      </p:sp>
      <p:sp>
        <p:nvSpPr>
          <p:cNvPr name="Freeform 5" id="5"/>
          <p:cNvSpPr/>
          <p:nvPr/>
        </p:nvSpPr>
        <p:spPr>
          <a:xfrm flipH="false" flipV="false" rot="0">
            <a:off x="3716175" y="1678659"/>
            <a:ext cx="11936099" cy="5778635"/>
          </a:xfrm>
          <a:custGeom>
            <a:avLst/>
            <a:gdLst/>
            <a:ahLst/>
            <a:cxnLst/>
            <a:rect r="r" b="b" t="t" l="l"/>
            <a:pathLst>
              <a:path h="5778635" w="11936099">
                <a:moveTo>
                  <a:pt x="0" y="0"/>
                </a:moveTo>
                <a:lnTo>
                  <a:pt x="11936100" y="0"/>
                </a:lnTo>
                <a:lnTo>
                  <a:pt x="11936100" y="5778635"/>
                </a:lnTo>
                <a:lnTo>
                  <a:pt x="0" y="5778635"/>
                </a:lnTo>
                <a:lnTo>
                  <a:pt x="0" y="0"/>
                </a:lnTo>
                <a:close/>
              </a:path>
            </a:pathLst>
          </a:custGeom>
          <a:blipFill>
            <a:blip r:embed="rId5"/>
            <a:stretch>
              <a:fillRect l="0" t="-526" r="0" b="-526"/>
            </a:stretch>
          </a:blipFill>
        </p:spPr>
      </p:sp>
      <p:sp>
        <p:nvSpPr>
          <p:cNvPr name="Freeform 6" id="6"/>
          <p:cNvSpPr/>
          <p:nvPr/>
        </p:nvSpPr>
        <p:spPr>
          <a:xfrm flipH="false" flipV="false" rot="5400000">
            <a:off x="8674251" y="4998826"/>
            <a:ext cx="1010345" cy="1283519"/>
          </a:xfrm>
          <a:custGeom>
            <a:avLst/>
            <a:gdLst/>
            <a:ahLst/>
            <a:cxnLst/>
            <a:rect r="r" b="b" t="t" l="l"/>
            <a:pathLst>
              <a:path h="1283519" w="1010345">
                <a:moveTo>
                  <a:pt x="0" y="0"/>
                </a:moveTo>
                <a:lnTo>
                  <a:pt x="1010346" y="0"/>
                </a:lnTo>
                <a:lnTo>
                  <a:pt x="1010346" y="1283520"/>
                </a:lnTo>
                <a:lnTo>
                  <a:pt x="0" y="1283520"/>
                </a:lnTo>
                <a:lnTo>
                  <a:pt x="0" y="0"/>
                </a:lnTo>
                <a:close/>
              </a:path>
            </a:pathLst>
          </a:custGeom>
          <a:blipFill>
            <a:blip r:embed="rId6"/>
            <a:stretch>
              <a:fillRect l="-134974" t="0" r="-220501" b="-9353"/>
            </a:stretch>
          </a:blipFill>
        </p:spPr>
      </p:sp>
      <p:sp>
        <p:nvSpPr>
          <p:cNvPr name="Freeform 7" id="7"/>
          <p:cNvSpPr/>
          <p:nvPr/>
        </p:nvSpPr>
        <p:spPr>
          <a:xfrm flipH="false" flipV="false" rot="0">
            <a:off x="7911374" y="5640586"/>
            <a:ext cx="717596" cy="505173"/>
          </a:xfrm>
          <a:custGeom>
            <a:avLst/>
            <a:gdLst/>
            <a:ahLst/>
            <a:cxnLst/>
            <a:rect r="r" b="b" t="t" l="l"/>
            <a:pathLst>
              <a:path h="505173" w="717596">
                <a:moveTo>
                  <a:pt x="0" y="0"/>
                </a:moveTo>
                <a:lnTo>
                  <a:pt x="717596" y="0"/>
                </a:lnTo>
                <a:lnTo>
                  <a:pt x="717596" y="505173"/>
                </a:lnTo>
                <a:lnTo>
                  <a:pt x="0" y="505173"/>
                </a:lnTo>
                <a:lnTo>
                  <a:pt x="0" y="0"/>
                </a:lnTo>
                <a:close/>
              </a:path>
            </a:pathLst>
          </a:custGeom>
          <a:blipFill>
            <a:blip r:embed="rId6"/>
            <a:stretch>
              <a:fillRect l="-239405" t="0" r="-122219" b="-99999"/>
            </a:stretch>
          </a:blipFill>
        </p:spPr>
      </p:sp>
      <p:sp>
        <p:nvSpPr>
          <p:cNvPr name="Freeform 8" id="8"/>
          <p:cNvSpPr/>
          <p:nvPr/>
        </p:nvSpPr>
        <p:spPr>
          <a:xfrm flipH="false" flipV="false" rot="5400000">
            <a:off x="9555877" y="4696325"/>
            <a:ext cx="1585869" cy="1329172"/>
          </a:xfrm>
          <a:custGeom>
            <a:avLst/>
            <a:gdLst/>
            <a:ahLst/>
            <a:cxnLst/>
            <a:rect r="r" b="b" t="t" l="l"/>
            <a:pathLst>
              <a:path h="1329172" w="1585869">
                <a:moveTo>
                  <a:pt x="0" y="0"/>
                </a:moveTo>
                <a:lnTo>
                  <a:pt x="1585869" y="0"/>
                </a:lnTo>
                <a:lnTo>
                  <a:pt x="1585869" y="1329172"/>
                </a:lnTo>
                <a:lnTo>
                  <a:pt x="0" y="1329172"/>
                </a:lnTo>
                <a:lnTo>
                  <a:pt x="0" y="0"/>
                </a:lnTo>
                <a:close/>
              </a:path>
            </a:pathLst>
          </a:custGeom>
          <a:blipFill>
            <a:blip r:embed="rId6"/>
            <a:stretch>
              <a:fillRect l="-49700" t="0" r="-140479" b="-5597"/>
            </a:stretch>
          </a:blipFill>
        </p:spPr>
      </p:sp>
      <p:sp>
        <p:nvSpPr>
          <p:cNvPr name="Freeform 9" id="9"/>
          <p:cNvSpPr/>
          <p:nvPr/>
        </p:nvSpPr>
        <p:spPr>
          <a:xfrm flipH="false" flipV="false" rot="5400000">
            <a:off x="10517058" y="4465293"/>
            <a:ext cx="2143736" cy="1233369"/>
          </a:xfrm>
          <a:custGeom>
            <a:avLst/>
            <a:gdLst/>
            <a:ahLst/>
            <a:cxnLst/>
            <a:rect r="r" b="b" t="t" l="l"/>
            <a:pathLst>
              <a:path h="1233369" w="2143736">
                <a:moveTo>
                  <a:pt x="0" y="0"/>
                </a:moveTo>
                <a:lnTo>
                  <a:pt x="2143736" y="0"/>
                </a:lnTo>
                <a:lnTo>
                  <a:pt x="2143736" y="1233369"/>
                </a:lnTo>
                <a:lnTo>
                  <a:pt x="0" y="1233369"/>
                </a:lnTo>
                <a:lnTo>
                  <a:pt x="0" y="0"/>
                </a:lnTo>
                <a:close/>
              </a:path>
            </a:pathLst>
          </a:custGeom>
          <a:blipFill>
            <a:blip r:embed="rId6"/>
            <a:stretch>
              <a:fillRect l="-10743" t="0" r="-103922" b="-13799"/>
            </a:stretch>
          </a:blipFill>
        </p:spPr>
      </p:sp>
      <p:sp>
        <p:nvSpPr>
          <p:cNvPr name="Freeform 10" id="10"/>
          <p:cNvSpPr/>
          <p:nvPr/>
        </p:nvSpPr>
        <p:spPr>
          <a:xfrm flipH="false" flipV="false" rot="5400000">
            <a:off x="11120239" y="4783075"/>
            <a:ext cx="2135650" cy="589717"/>
          </a:xfrm>
          <a:custGeom>
            <a:avLst/>
            <a:gdLst/>
            <a:ahLst/>
            <a:cxnLst/>
            <a:rect r="r" b="b" t="t" l="l"/>
            <a:pathLst>
              <a:path h="589717" w="2135650">
                <a:moveTo>
                  <a:pt x="0" y="0"/>
                </a:moveTo>
                <a:lnTo>
                  <a:pt x="2135649" y="0"/>
                </a:lnTo>
                <a:lnTo>
                  <a:pt x="2135649" y="589717"/>
                </a:lnTo>
                <a:lnTo>
                  <a:pt x="0" y="589717"/>
                </a:lnTo>
                <a:lnTo>
                  <a:pt x="0" y="0"/>
                </a:lnTo>
                <a:close/>
              </a:path>
            </a:pathLst>
          </a:custGeom>
          <a:blipFill>
            <a:blip r:embed="rId6"/>
            <a:stretch>
              <a:fillRect l="-31724" t="-120864" r="-123611" b="-61167"/>
            </a:stretch>
          </a:blipFill>
        </p:spPr>
      </p:sp>
      <p:sp>
        <p:nvSpPr>
          <p:cNvPr name="Freeform 11" id="11"/>
          <p:cNvSpPr/>
          <p:nvPr/>
        </p:nvSpPr>
        <p:spPr>
          <a:xfrm flipH="false" flipV="false" rot="-2437752">
            <a:off x="12716883" y="6455617"/>
            <a:ext cx="229573" cy="316454"/>
          </a:xfrm>
          <a:custGeom>
            <a:avLst/>
            <a:gdLst/>
            <a:ahLst/>
            <a:cxnLst/>
            <a:rect r="r" b="b" t="t" l="l"/>
            <a:pathLst>
              <a:path h="316454" w="229573">
                <a:moveTo>
                  <a:pt x="0" y="0"/>
                </a:moveTo>
                <a:lnTo>
                  <a:pt x="229574" y="0"/>
                </a:lnTo>
                <a:lnTo>
                  <a:pt x="229574" y="316455"/>
                </a:lnTo>
                <a:lnTo>
                  <a:pt x="0" y="31645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2437752">
            <a:off x="13672612" y="6455617"/>
            <a:ext cx="229573" cy="316454"/>
          </a:xfrm>
          <a:custGeom>
            <a:avLst/>
            <a:gdLst/>
            <a:ahLst/>
            <a:cxnLst/>
            <a:rect r="r" b="b" t="t" l="l"/>
            <a:pathLst>
              <a:path h="316454" w="229573">
                <a:moveTo>
                  <a:pt x="0" y="0"/>
                </a:moveTo>
                <a:lnTo>
                  <a:pt x="229573" y="0"/>
                </a:lnTo>
                <a:lnTo>
                  <a:pt x="229573" y="316455"/>
                </a:lnTo>
                <a:lnTo>
                  <a:pt x="0" y="31645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2437752">
            <a:off x="14624407" y="6455617"/>
            <a:ext cx="229573" cy="316454"/>
          </a:xfrm>
          <a:custGeom>
            <a:avLst/>
            <a:gdLst/>
            <a:ahLst/>
            <a:cxnLst/>
            <a:rect r="r" b="b" t="t" l="l"/>
            <a:pathLst>
              <a:path h="316454" w="229573">
                <a:moveTo>
                  <a:pt x="0" y="0"/>
                </a:moveTo>
                <a:lnTo>
                  <a:pt x="229573" y="0"/>
                </a:lnTo>
                <a:lnTo>
                  <a:pt x="229573" y="316455"/>
                </a:lnTo>
                <a:lnTo>
                  <a:pt x="0" y="31645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1958336">
            <a:off x="10882149" y="6447282"/>
            <a:ext cx="180185" cy="257407"/>
          </a:xfrm>
          <a:custGeom>
            <a:avLst/>
            <a:gdLst/>
            <a:ahLst/>
            <a:cxnLst/>
            <a:rect r="r" b="b" t="t" l="l"/>
            <a:pathLst>
              <a:path h="257407" w="180185">
                <a:moveTo>
                  <a:pt x="0" y="0"/>
                </a:moveTo>
                <a:lnTo>
                  <a:pt x="180185" y="0"/>
                </a:lnTo>
                <a:lnTo>
                  <a:pt x="180185" y="257406"/>
                </a:lnTo>
                <a:lnTo>
                  <a:pt x="0" y="25740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5" id="15"/>
          <p:cNvSpPr txBox="true"/>
          <p:nvPr/>
        </p:nvSpPr>
        <p:spPr>
          <a:xfrm rot="0">
            <a:off x="6212209" y="8558708"/>
            <a:ext cx="659160" cy="550909"/>
          </a:xfrm>
          <a:prstGeom prst="rect">
            <a:avLst/>
          </a:prstGeom>
        </p:spPr>
        <p:txBody>
          <a:bodyPr anchor="t" rtlCol="false" tIns="0" lIns="0" bIns="0" rIns="0">
            <a:spAutoFit/>
          </a:bodyPr>
          <a:lstStyle/>
          <a:p>
            <a:pPr algn="ctr">
              <a:lnSpc>
                <a:spcPts val="4284"/>
              </a:lnSpc>
              <a:spcBef>
                <a:spcPct val="0"/>
              </a:spcBef>
            </a:pPr>
            <a:r>
              <a:rPr lang="en-US" sz="3060">
                <a:solidFill>
                  <a:srgbClr val="000000"/>
                </a:solidFill>
                <a:latin typeface="Poppins Light"/>
              </a:rPr>
              <a:t>Yes</a:t>
            </a:r>
          </a:p>
        </p:txBody>
      </p:sp>
      <p:sp>
        <p:nvSpPr>
          <p:cNvPr name="TextBox 16" id="16"/>
          <p:cNvSpPr txBox="true"/>
          <p:nvPr/>
        </p:nvSpPr>
        <p:spPr>
          <a:xfrm rot="0">
            <a:off x="-1132201" y="507371"/>
            <a:ext cx="11613435" cy="835004"/>
          </a:xfrm>
          <a:prstGeom prst="rect">
            <a:avLst/>
          </a:prstGeom>
        </p:spPr>
        <p:txBody>
          <a:bodyPr anchor="t" rtlCol="false" tIns="0" lIns="0" bIns="0" rIns="0">
            <a:spAutoFit/>
          </a:bodyPr>
          <a:lstStyle/>
          <a:p>
            <a:pPr algn="ctr" marL="0" indent="0" lvl="0">
              <a:lnSpc>
                <a:spcPts val="5699"/>
              </a:lnSpc>
              <a:spcBef>
                <a:spcPct val="0"/>
              </a:spcBef>
            </a:pPr>
            <a:r>
              <a:rPr lang="en-US" sz="7916">
                <a:solidFill>
                  <a:srgbClr val="6866E1"/>
                </a:solidFill>
                <a:latin typeface="Computer Says No"/>
              </a:rPr>
              <a:t>UPDATED GANTT CHART</a:t>
            </a:r>
          </a:p>
        </p:txBody>
      </p:sp>
      <p:sp>
        <p:nvSpPr>
          <p:cNvPr name="Freeform 17" id="17"/>
          <p:cNvSpPr/>
          <p:nvPr/>
        </p:nvSpPr>
        <p:spPr>
          <a:xfrm flipH="false" flipV="false" rot="-1958336">
            <a:off x="11803113" y="6447282"/>
            <a:ext cx="180185" cy="257407"/>
          </a:xfrm>
          <a:custGeom>
            <a:avLst/>
            <a:gdLst/>
            <a:ahLst/>
            <a:cxnLst/>
            <a:rect r="r" b="b" t="t" l="l"/>
            <a:pathLst>
              <a:path h="257407" w="180185">
                <a:moveTo>
                  <a:pt x="0" y="0"/>
                </a:moveTo>
                <a:lnTo>
                  <a:pt x="180184" y="0"/>
                </a:lnTo>
                <a:lnTo>
                  <a:pt x="180184" y="257406"/>
                </a:lnTo>
                <a:lnTo>
                  <a:pt x="0" y="25740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8" id="18"/>
          <p:cNvSpPr/>
          <p:nvPr/>
        </p:nvSpPr>
        <p:spPr>
          <a:xfrm flipH="false" flipV="false" rot="5400000">
            <a:off x="11587981" y="3946341"/>
            <a:ext cx="3094359" cy="1304477"/>
          </a:xfrm>
          <a:custGeom>
            <a:avLst/>
            <a:gdLst/>
            <a:ahLst/>
            <a:cxnLst/>
            <a:rect r="r" b="b" t="t" l="l"/>
            <a:pathLst>
              <a:path h="1304477" w="3094359">
                <a:moveTo>
                  <a:pt x="0" y="0"/>
                </a:moveTo>
                <a:lnTo>
                  <a:pt x="3094359" y="0"/>
                </a:lnTo>
                <a:lnTo>
                  <a:pt x="3094359" y="1304477"/>
                </a:lnTo>
                <a:lnTo>
                  <a:pt x="0" y="1304477"/>
                </a:lnTo>
                <a:lnTo>
                  <a:pt x="0" y="0"/>
                </a:lnTo>
                <a:close/>
              </a:path>
            </a:pathLst>
          </a:custGeom>
          <a:blipFill>
            <a:blip r:embed="rId6"/>
            <a:stretch>
              <a:fillRect l="-47974" t="-131900" r="-206530" b="-24580"/>
            </a:stretch>
          </a:blipFill>
        </p:spPr>
      </p:sp>
      <p:sp>
        <p:nvSpPr>
          <p:cNvPr name="Freeform 19" id="19"/>
          <p:cNvSpPr/>
          <p:nvPr/>
        </p:nvSpPr>
        <p:spPr>
          <a:xfrm flipH="false" flipV="false" rot="5400000">
            <a:off x="12573168" y="3710300"/>
            <a:ext cx="3505234" cy="1304477"/>
          </a:xfrm>
          <a:custGeom>
            <a:avLst/>
            <a:gdLst/>
            <a:ahLst/>
            <a:cxnLst/>
            <a:rect r="r" b="b" t="t" l="l"/>
            <a:pathLst>
              <a:path h="1304477" w="3505234">
                <a:moveTo>
                  <a:pt x="0" y="0"/>
                </a:moveTo>
                <a:lnTo>
                  <a:pt x="3505235" y="0"/>
                </a:lnTo>
                <a:lnTo>
                  <a:pt x="3505235" y="1304477"/>
                </a:lnTo>
                <a:lnTo>
                  <a:pt x="0" y="1304477"/>
                </a:lnTo>
                <a:lnTo>
                  <a:pt x="0" y="0"/>
                </a:lnTo>
                <a:close/>
              </a:path>
            </a:pathLst>
          </a:custGeom>
          <a:blipFill>
            <a:blip r:embed="rId6"/>
            <a:stretch>
              <a:fillRect l="-30628" t="-131900" r="-182321" b="-24580"/>
            </a:stretch>
          </a:blipFill>
        </p:spPr>
      </p:sp>
      <p:sp>
        <p:nvSpPr>
          <p:cNvPr name="Freeform 20" id="20"/>
          <p:cNvSpPr/>
          <p:nvPr/>
        </p:nvSpPr>
        <p:spPr>
          <a:xfrm flipH="false" flipV="false" rot="5400000">
            <a:off x="12781788" y="3244669"/>
            <a:ext cx="4436497" cy="1304477"/>
          </a:xfrm>
          <a:custGeom>
            <a:avLst/>
            <a:gdLst/>
            <a:ahLst/>
            <a:cxnLst/>
            <a:rect r="r" b="b" t="t" l="l"/>
            <a:pathLst>
              <a:path h="1304477" w="4436497">
                <a:moveTo>
                  <a:pt x="0" y="0"/>
                </a:moveTo>
                <a:lnTo>
                  <a:pt x="4436497" y="0"/>
                </a:lnTo>
                <a:lnTo>
                  <a:pt x="4436497" y="1304476"/>
                </a:lnTo>
                <a:lnTo>
                  <a:pt x="0" y="1304476"/>
                </a:lnTo>
                <a:lnTo>
                  <a:pt x="0" y="0"/>
                </a:lnTo>
                <a:close/>
              </a:path>
            </a:pathLst>
          </a:custGeom>
          <a:blipFill>
            <a:blip r:embed="rId6"/>
            <a:stretch>
              <a:fillRect l="-3208" t="-131900" r="-144050" b="-2458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H="true"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234201"/>
            <a:ext cx="9897232" cy="5006268"/>
            <a:chOff x="0" y="0"/>
            <a:chExt cx="13196309" cy="6675023"/>
          </a:xfrm>
        </p:grpSpPr>
        <p:sp>
          <p:nvSpPr>
            <p:cNvPr name="AutoShape 5" id="5"/>
            <p:cNvSpPr/>
            <p:nvPr/>
          </p:nvSpPr>
          <p:spPr>
            <a:xfrm flipV="true">
              <a:off x="25400" y="0"/>
              <a:ext cx="0" cy="6675023"/>
            </a:xfrm>
            <a:prstGeom prst="line">
              <a:avLst/>
            </a:prstGeom>
            <a:ln cap="flat" w="50800">
              <a:solidFill>
                <a:srgbClr val="FFFFFF"/>
              </a:solidFill>
              <a:prstDash val="solid"/>
              <a:headEnd type="none" len="sm" w="sm"/>
              <a:tailEnd type="none" len="sm" w="sm"/>
            </a:ln>
          </p:spPr>
        </p:sp>
        <p:sp>
          <p:nvSpPr>
            <p:cNvPr name="AutoShape 6" id="6"/>
            <p:cNvSpPr/>
            <p:nvPr/>
          </p:nvSpPr>
          <p:spPr>
            <a:xfrm>
              <a:off x="0" y="6649623"/>
              <a:ext cx="13196309" cy="0"/>
            </a:xfrm>
            <a:prstGeom prst="line">
              <a:avLst/>
            </a:prstGeom>
            <a:ln cap="flat" w="50800">
              <a:solidFill>
                <a:srgbClr val="FFFFFF"/>
              </a:solidFill>
              <a:prstDash val="solid"/>
              <a:headEnd type="none" len="sm" w="sm"/>
              <a:tailEnd type="none" len="sm" w="sm"/>
            </a:ln>
          </p:spPr>
        </p:sp>
      </p:grpSp>
      <p:sp>
        <p:nvSpPr>
          <p:cNvPr name="Freeform 7" id="7"/>
          <p:cNvSpPr/>
          <p:nvPr/>
        </p:nvSpPr>
        <p:spPr>
          <a:xfrm flipH="false" flipV="false" rot="0">
            <a:off x="12158558" y="6322428"/>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8762042" cy="1273011"/>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5180328" y="3021208"/>
            <a:ext cx="9458184" cy="4351384"/>
          </a:xfrm>
          <a:prstGeom prst="rect">
            <a:avLst/>
          </a:prstGeom>
        </p:spPr>
        <p:txBody>
          <a:bodyPr anchor="t" rtlCol="false" tIns="0" lIns="0" bIns="0" rIns="0">
            <a:spAutoFit/>
          </a:bodyPr>
          <a:lstStyle/>
          <a:p>
            <a:pPr>
              <a:lnSpc>
                <a:spcPts val="4284"/>
              </a:lnSpc>
            </a:pPr>
          </a:p>
          <a:p>
            <a:pPr marL="660796" indent="-330398" lvl="1">
              <a:lnSpc>
                <a:spcPts val="4284"/>
              </a:lnSpc>
              <a:buFont typeface="Arial"/>
              <a:buChar char="•"/>
            </a:pPr>
            <a:r>
              <a:rPr lang="en-US" sz="3060">
                <a:solidFill>
                  <a:srgbClr val="FFFFFF"/>
                </a:solidFill>
                <a:latin typeface="Poppins Light"/>
              </a:rPr>
              <a:t>Introduction to the Smart Mirror Project</a:t>
            </a:r>
          </a:p>
          <a:p>
            <a:pPr marL="660796" indent="-330398" lvl="1">
              <a:lnSpc>
                <a:spcPts val="4284"/>
              </a:lnSpc>
              <a:buFont typeface="Arial"/>
              <a:buChar char="•"/>
            </a:pPr>
            <a:r>
              <a:rPr lang="en-US" sz="3060">
                <a:solidFill>
                  <a:srgbClr val="FFFFFF"/>
                </a:solidFill>
                <a:latin typeface="Poppins Light"/>
              </a:rPr>
              <a:t>System Level drawing/ Block Diagram</a:t>
            </a:r>
          </a:p>
          <a:p>
            <a:pPr marL="660796" indent="-330398" lvl="1">
              <a:lnSpc>
                <a:spcPts val="4284"/>
              </a:lnSpc>
              <a:buFont typeface="Arial"/>
              <a:buChar char="•"/>
            </a:pPr>
            <a:r>
              <a:rPr lang="en-US" sz="3060">
                <a:solidFill>
                  <a:srgbClr val="FFFFFF"/>
                </a:solidFill>
                <a:latin typeface="Poppins Light"/>
              </a:rPr>
              <a:t>Technical Details</a:t>
            </a:r>
          </a:p>
          <a:p>
            <a:pPr marL="660796" indent="-330398" lvl="1">
              <a:lnSpc>
                <a:spcPts val="4284"/>
              </a:lnSpc>
              <a:buFont typeface="Arial"/>
              <a:buChar char="•"/>
            </a:pPr>
            <a:r>
              <a:rPr lang="en-US" sz="3060">
                <a:solidFill>
                  <a:srgbClr val="FFFFFF"/>
                </a:solidFill>
                <a:latin typeface="Poppins Light"/>
              </a:rPr>
              <a:t>Final Results and Achievements</a:t>
            </a:r>
          </a:p>
          <a:p>
            <a:pPr marL="660796" indent="-330398" lvl="1">
              <a:lnSpc>
                <a:spcPts val="4284"/>
              </a:lnSpc>
              <a:buFont typeface="Arial"/>
              <a:buChar char="•"/>
            </a:pPr>
            <a:r>
              <a:rPr lang="en-US" sz="3060">
                <a:solidFill>
                  <a:srgbClr val="FFFFFF"/>
                </a:solidFill>
                <a:latin typeface="Poppins Light"/>
              </a:rPr>
              <a:t>Problem Faced and Overcome</a:t>
            </a:r>
          </a:p>
          <a:p>
            <a:pPr marL="660796" indent="-330398" lvl="1">
              <a:lnSpc>
                <a:spcPts val="4284"/>
              </a:lnSpc>
              <a:buFont typeface="Arial"/>
              <a:buChar char="•"/>
            </a:pPr>
            <a:r>
              <a:rPr lang="en-US" sz="3060">
                <a:solidFill>
                  <a:srgbClr val="FFFFFF"/>
                </a:solidFill>
                <a:latin typeface="Poppins Light"/>
              </a:rPr>
              <a:t>Current and Future Work</a:t>
            </a:r>
          </a:p>
          <a:p>
            <a:pPr marL="660796" indent="-330398" lvl="1">
              <a:lnSpc>
                <a:spcPts val="4284"/>
              </a:lnSpc>
              <a:buFont typeface="Arial"/>
              <a:buChar char="•"/>
            </a:pPr>
            <a:r>
              <a:rPr lang="en-US" sz="3060">
                <a:solidFill>
                  <a:srgbClr val="FFFFFF"/>
                </a:solidFill>
                <a:latin typeface="Poppins Light"/>
              </a:rPr>
              <a:t>Updated Gantt Chart</a:t>
            </a:r>
          </a:p>
        </p:txBody>
      </p:sp>
      <p:sp>
        <p:nvSpPr>
          <p:cNvPr name="AutoShape 10" id="10"/>
          <p:cNvSpPr/>
          <p:nvPr/>
        </p:nvSpPr>
        <p:spPr>
          <a:xfrm>
            <a:off x="4750330" y="1019175"/>
            <a:ext cx="10130124" cy="1905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885013" y="249992"/>
            <a:ext cx="13904259" cy="778708"/>
          </a:xfrm>
          <a:prstGeom prst="rect">
            <a:avLst/>
          </a:prstGeom>
        </p:spPr>
        <p:txBody>
          <a:bodyPr anchor="t" rtlCol="false" tIns="0" lIns="0" bIns="0" rIns="0">
            <a:spAutoFit/>
          </a:bodyPr>
          <a:lstStyle/>
          <a:p>
            <a:pPr algn="ctr">
              <a:lnSpc>
                <a:spcPts val="5399"/>
              </a:lnSpc>
            </a:pPr>
            <a:r>
              <a:rPr lang="en-US" sz="7499">
                <a:solidFill>
                  <a:srgbClr val="6866E1"/>
                </a:solidFill>
                <a:latin typeface="Computer Says No"/>
              </a:rPr>
              <a:t>INTRODUCTION TO THE SMART MIRROR PROJECT</a:t>
            </a:r>
          </a:p>
          <a:p>
            <a:pPr algn="ctr" marL="0" indent="0" lvl="0">
              <a:lnSpc>
                <a:spcPts val="1295"/>
              </a:lnSpc>
              <a:spcBef>
                <a:spcPct val="0"/>
              </a:spcBef>
            </a:pPr>
          </a:p>
        </p:txBody>
      </p:sp>
      <p:sp>
        <p:nvSpPr>
          <p:cNvPr name="TextBox 3" id="3"/>
          <p:cNvSpPr txBox="true"/>
          <p:nvPr/>
        </p:nvSpPr>
        <p:spPr>
          <a:xfrm rot="0">
            <a:off x="2341541" y="1446734"/>
            <a:ext cx="13895824" cy="8984162"/>
          </a:xfrm>
          <a:prstGeom prst="rect">
            <a:avLst/>
          </a:prstGeom>
        </p:spPr>
        <p:txBody>
          <a:bodyPr anchor="t" rtlCol="false" tIns="0" lIns="0" bIns="0" rIns="0">
            <a:spAutoFit/>
          </a:bodyPr>
          <a:lstStyle/>
          <a:p>
            <a:pPr>
              <a:lnSpc>
                <a:spcPts val="3623"/>
              </a:lnSpc>
            </a:pPr>
            <a:r>
              <a:rPr lang="en-US" sz="2588">
                <a:solidFill>
                  <a:srgbClr val="FFFFFF"/>
                </a:solidFill>
                <a:latin typeface="Poppins Bold"/>
              </a:rPr>
              <a:t>Context and Overview</a:t>
            </a:r>
          </a:p>
          <a:p>
            <a:pPr>
              <a:lnSpc>
                <a:spcPts val="1243"/>
              </a:lnSpc>
            </a:pPr>
          </a:p>
          <a:p>
            <a:pPr>
              <a:lnSpc>
                <a:spcPts val="3623"/>
              </a:lnSpc>
            </a:pPr>
            <a:r>
              <a:rPr lang="en-US" sz="2588">
                <a:solidFill>
                  <a:srgbClr val="FFFFFF"/>
                </a:solidFill>
                <a:latin typeface="Poppins"/>
              </a:rPr>
              <a:t>In today's digital era, there's a growing need to enhance everyday objects with technology. The Smart Mirror project transforms the traditional home mirror into an interactive device, merging aesthetics with functionality. This advanced mirror displays real-time information like weather, news, and calendar events, and personalizes content for individual users.</a:t>
            </a:r>
          </a:p>
          <a:p>
            <a:pPr>
              <a:lnSpc>
                <a:spcPts val="2503"/>
              </a:lnSpc>
            </a:pPr>
          </a:p>
          <a:p>
            <a:pPr>
              <a:lnSpc>
                <a:spcPts val="3623"/>
              </a:lnSpc>
            </a:pPr>
            <a:r>
              <a:rPr lang="en-US" sz="2588">
                <a:solidFill>
                  <a:srgbClr val="FFFFFF"/>
                </a:solidFill>
                <a:latin typeface="Poppins Bold"/>
              </a:rPr>
              <a:t>Goals of the Smart Mirror</a:t>
            </a:r>
          </a:p>
          <a:p>
            <a:pPr>
              <a:lnSpc>
                <a:spcPts val="1383"/>
              </a:lnSpc>
            </a:pPr>
          </a:p>
          <a:p>
            <a:pPr marL="558786" indent="-279393" lvl="1">
              <a:lnSpc>
                <a:spcPts val="3623"/>
              </a:lnSpc>
              <a:buAutoNum type="arabicPeriod" startAt="1"/>
            </a:pPr>
            <a:r>
              <a:rPr lang="en-US" sz="2588">
                <a:solidFill>
                  <a:srgbClr val="FFFFFF"/>
                </a:solidFill>
                <a:latin typeface="Poppins Bold"/>
              </a:rPr>
              <a:t>Functionality</a:t>
            </a:r>
            <a:r>
              <a:rPr lang="en-US" sz="2588">
                <a:solidFill>
                  <a:srgbClr val="FFFFFF"/>
                </a:solidFill>
                <a:latin typeface="Poppins"/>
              </a:rPr>
              <a:t>: Enhance mirrors to display relevant real-time information seamlessly.</a:t>
            </a:r>
          </a:p>
          <a:p>
            <a:pPr marL="558786" indent="-279393" lvl="1">
              <a:lnSpc>
                <a:spcPts val="3623"/>
              </a:lnSpc>
              <a:buAutoNum type="arabicPeriod" startAt="1"/>
            </a:pPr>
            <a:r>
              <a:rPr lang="en-US" sz="2588">
                <a:solidFill>
                  <a:srgbClr val="FFFFFF"/>
                </a:solidFill>
                <a:latin typeface="Poppins Bold"/>
              </a:rPr>
              <a:t>Personalization</a:t>
            </a:r>
            <a:r>
              <a:rPr lang="en-US" sz="2588">
                <a:solidFill>
                  <a:srgbClr val="FFFFFF"/>
                </a:solidFill>
                <a:latin typeface="Poppins"/>
              </a:rPr>
              <a:t>: Enable custom profiles to cater to individual user preferences.</a:t>
            </a:r>
          </a:p>
          <a:p>
            <a:pPr marL="558786" indent="-279393" lvl="1">
              <a:lnSpc>
                <a:spcPts val="3623"/>
              </a:lnSpc>
              <a:buAutoNum type="arabicPeriod" startAt="1"/>
            </a:pPr>
            <a:r>
              <a:rPr lang="en-US" sz="2588">
                <a:solidFill>
                  <a:srgbClr val="FFFFFF"/>
                </a:solidFill>
                <a:latin typeface="Poppins Bold"/>
              </a:rPr>
              <a:t>User Experience</a:t>
            </a:r>
            <a:r>
              <a:rPr lang="en-US" sz="2588">
                <a:solidFill>
                  <a:srgbClr val="FFFFFF"/>
                </a:solidFill>
                <a:latin typeface="Poppins"/>
              </a:rPr>
              <a:t>: Offer an intuitive interface that simplifies access to desired information with minimal interaction.</a:t>
            </a:r>
          </a:p>
          <a:p>
            <a:pPr>
              <a:lnSpc>
                <a:spcPts val="1803"/>
              </a:lnSpc>
            </a:pPr>
          </a:p>
          <a:p>
            <a:pPr>
              <a:lnSpc>
                <a:spcPts val="3623"/>
              </a:lnSpc>
            </a:pPr>
            <a:r>
              <a:rPr lang="en-US" sz="2588">
                <a:solidFill>
                  <a:srgbClr val="FFFFFF"/>
                </a:solidFill>
                <a:latin typeface="Poppins Bold"/>
              </a:rPr>
              <a:t>Implementation Strategy</a:t>
            </a:r>
          </a:p>
          <a:p>
            <a:pPr>
              <a:lnSpc>
                <a:spcPts val="823"/>
              </a:lnSpc>
            </a:pPr>
          </a:p>
          <a:p>
            <a:pPr>
              <a:lnSpc>
                <a:spcPts val="3623"/>
              </a:lnSpc>
            </a:pPr>
            <a:r>
              <a:rPr lang="en-US" sz="2588">
                <a:solidFill>
                  <a:srgbClr val="FFFFFF"/>
                </a:solidFill>
                <a:latin typeface="Poppins"/>
              </a:rPr>
              <a:t>Our strategy involves integrating a high-definition display and sensors into a two-way mirror, developing user-friendly software that pulls real-time data.</a:t>
            </a:r>
          </a:p>
          <a:p>
            <a:pPr>
              <a:lnSpc>
                <a:spcPts val="3623"/>
              </a:lnSpc>
            </a:pPr>
          </a:p>
          <a:p>
            <a:pPr>
              <a:lnSpc>
                <a:spcPts val="2923"/>
              </a:lnSpc>
            </a:pPr>
          </a:p>
          <a:p>
            <a:pPr>
              <a:lnSpc>
                <a:spcPts val="2923"/>
              </a:lnSpc>
            </a:pPr>
          </a:p>
        </p:txBody>
      </p:sp>
      <p:sp>
        <p:nvSpPr>
          <p:cNvPr name="AutoShape 4" id="4"/>
          <p:cNvSpPr/>
          <p:nvPr/>
        </p:nvSpPr>
        <p:spPr>
          <a:xfrm>
            <a:off x="2952157" y="1009650"/>
            <a:ext cx="10892954" cy="19050"/>
          </a:xfrm>
          <a:prstGeom prst="line">
            <a:avLst/>
          </a:prstGeom>
          <a:ln cap="flat" w="38100">
            <a:solidFill>
              <a:srgbClr val="FFFFFF"/>
            </a:solidFill>
            <a:prstDash val="solid"/>
            <a:headEnd type="none" len="sm" w="sm"/>
            <a:tailEnd type="none" len="sm" w="sm"/>
          </a:ln>
        </p:spPr>
      </p:sp>
      <p:sp>
        <p:nvSpPr>
          <p:cNvPr name="Freeform 5" id="5"/>
          <p:cNvSpPr/>
          <p:nvPr/>
        </p:nvSpPr>
        <p:spPr>
          <a:xfrm flipH="false" flipV="false" rot="0">
            <a:off x="-2027792" y="8853152"/>
            <a:ext cx="3912804" cy="3155487"/>
          </a:xfrm>
          <a:custGeom>
            <a:avLst/>
            <a:gdLst/>
            <a:ahLst/>
            <a:cxnLst/>
            <a:rect r="r" b="b" t="t" l="l"/>
            <a:pathLst>
              <a:path h="3155487" w="3912804">
                <a:moveTo>
                  <a:pt x="0" y="0"/>
                </a:moveTo>
                <a:lnTo>
                  <a:pt x="3912805" y="0"/>
                </a:lnTo>
                <a:lnTo>
                  <a:pt x="3912805" y="3155487"/>
                </a:lnTo>
                <a:lnTo>
                  <a:pt x="0" y="3155487"/>
                </a:lnTo>
                <a:lnTo>
                  <a:pt x="0" y="0"/>
                </a:lnTo>
                <a:close/>
              </a:path>
            </a:pathLst>
          </a:custGeom>
          <a:blipFill>
            <a:blip r:embed="rId2"/>
            <a:stretch>
              <a:fillRect l="0" t="0" r="0" b="0"/>
            </a:stretch>
          </a:blipFill>
        </p:spPr>
      </p:sp>
      <p:sp>
        <p:nvSpPr>
          <p:cNvPr name="Freeform 6" id="6"/>
          <p:cNvSpPr/>
          <p:nvPr/>
        </p:nvSpPr>
        <p:spPr>
          <a:xfrm flipH="false" flipV="false" rot="0">
            <a:off x="1183292" y="214965"/>
            <a:ext cx="1158249" cy="505862"/>
          </a:xfrm>
          <a:custGeom>
            <a:avLst/>
            <a:gdLst/>
            <a:ahLst/>
            <a:cxnLst/>
            <a:rect r="r" b="b" t="t" l="l"/>
            <a:pathLst>
              <a:path h="505862" w="1158249">
                <a:moveTo>
                  <a:pt x="0" y="0"/>
                </a:moveTo>
                <a:lnTo>
                  <a:pt x="1158249" y="0"/>
                </a:lnTo>
                <a:lnTo>
                  <a:pt x="1158249" y="505862"/>
                </a:lnTo>
                <a:lnTo>
                  <a:pt x="0" y="505862"/>
                </a:lnTo>
                <a:lnTo>
                  <a:pt x="0" y="0"/>
                </a:lnTo>
                <a:close/>
              </a:path>
            </a:pathLst>
          </a:custGeom>
          <a:blipFill>
            <a:blip r:embed="rId3"/>
            <a:stretch>
              <a:fillRect l="0" t="0" r="0" b="0"/>
            </a:stretch>
          </a:blipFill>
        </p:spPr>
      </p:sp>
      <p:sp>
        <p:nvSpPr>
          <p:cNvPr name="Freeform 7" id="7"/>
          <p:cNvSpPr/>
          <p:nvPr/>
        </p:nvSpPr>
        <p:spPr>
          <a:xfrm flipH="false" flipV="false" rot="0">
            <a:off x="16443629" y="-267796"/>
            <a:ext cx="2522424" cy="2205999"/>
          </a:xfrm>
          <a:custGeom>
            <a:avLst/>
            <a:gdLst/>
            <a:ahLst/>
            <a:cxnLst/>
            <a:rect r="r" b="b" t="t" l="l"/>
            <a:pathLst>
              <a:path h="2205999" w="2522424">
                <a:moveTo>
                  <a:pt x="0" y="0"/>
                </a:moveTo>
                <a:lnTo>
                  <a:pt x="2522424" y="0"/>
                </a:lnTo>
                <a:lnTo>
                  <a:pt x="2522424" y="2205999"/>
                </a:lnTo>
                <a:lnTo>
                  <a:pt x="0" y="2205999"/>
                </a:lnTo>
                <a:lnTo>
                  <a:pt x="0"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671257" y="475102"/>
            <a:ext cx="16945486" cy="9336795"/>
          </a:xfrm>
          <a:custGeom>
            <a:avLst/>
            <a:gdLst/>
            <a:ahLst/>
            <a:cxnLst/>
            <a:rect r="r" b="b" t="t" l="l"/>
            <a:pathLst>
              <a:path h="9336795" w="16945486">
                <a:moveTo>
                  <a:pt x="0" y="0"/>
                </a:moveTo>
                <a:lnTo>
                  <a:pt x="16945486" y="0"/>
                </a:lnTo>
                <a:lnTo>
                  <a:pt x="16945486" y="9336796"/>
                </a:lnTo>
                <a:lnTo>
                  <a:pt x="0" y="9336796"/>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2784498" y="429689"/>
            <a:ext cx="11793083" cy="1196986"/>
          </a:xfrm>
          <a:prstGeom prst="rect">
            <a:avLst/>
          </a:prstGeom>
        </p:spPr>
        <p:txBody>
          <a:bodyPr anchor="t" rtlCol="false" tIns="0" lIns="0" bIns="0" rIns="0">
            <a:spAutoFit/>
          </a:bodyPr>
          <a:lstStyle/>
          <a:p>
            <a:pPr algn="ctr" marL="0" indent="0" lvl="0">
              <a:lnSpc>
                <a:spcPts val="8062"/>
              </a:lnSpc>
              <a:spcBef>
                <a:spcPct val="0"/>
              </a:spcBef>
            </a:pPr>
            <a:r>
              <a:rPr lang="en-US" sz="11198">
                <a:solidFill>
                  <a:srgbClr val="6866E1"/>
                </a:solidFill>
                <a:latin typeface="Computer Says No"/>
              </a:rPr>
              <a:t> TECHNICAL DETAILS</a:t>
            </a:r>
          </a:p>
        </p:txBody>
      </p:sp>
      <p:sp>
        <p:nvSpPr>
          <p:cNvPr name="AutoShape 3" id="3"/>
          <p:cNvSpPr/>
          <p:nvPr/>
        </p:nvSpPr>
        <p:spPr>
          <a:xfrm flipV="true">
            <a:off x="5220668" y="1467949"/>
            <a:ext cx="6920742" cy="1905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2286556" y="8868369"/>
            <a:ext cx="3912804" cy="3155487"/>
          </a:xfrm>
          <a:custGeom>
            <a:avLst/>
            <a:gdLst/>
            <a:ahLst/>
            <a:cxnLst/>
            <a:rect r="r" b="b" t="t" l="l"/>
            <a:pathLst>
              <a:path h="3155487" w="3912804">
                <a:moveTo>
                  <a:pt x="0" y="0"/>
                </a:moveTo>
                <a:lnTo>
                  <a:pt x="3912805" y="0"/>
                </a:lnTo>
                <a:lnTo>
                  <a:pt x="3912805" y="3155488"/>
                </a:lnTo>
                <a:lnTo>
                  <a:pt x="0" y="3155488"/>
                </a:lnTo>
                <a:lnTo>
                  <a:pt x="0" y="0"/>
                </a:lnTo>
                <a:close/>
              </a:path>
            </a:pathLst>
          </a:custGeom>
          <a:blipFill>
            <a:blip r:embed="rId2"/>
            <a:stretch>
              <a:fillRect l="0" t="0" r="0" b="0"/>
            </a:stretch>
          </a:blipFill>
        </p:spPr>
      </p:sp>
      <p:sp>
        <p:nvSpPr>
          <p:cNvPr name="Freeform 5" id="5"/>
          <p:cNvSpPr/>
          <p:nvPr/>
        </p:nvSpPr>
        <p:spPr>
          <a:xfrm flipH="false" flipV="false" rot="0">
            <a:off x="3269751" y="675014"/>
            <a:ext cx="1158249" cy="505862"/>
          </a:xfrm>
          <a:custGeom>
            <a:avLst/>
            <a:gdLst/>
            <a:ahLst/>
            <a:cxnLst/>
            <a:rect r="r" b="b" t="t" l="l"/>
            <a:pathLst>
              <a:path h="505862" w="1158249">
                <a:moveTo>
                  <a:pt x="0" y="0"/>
                </a:moveTo>
                <a:lnTo>
                  <a:pt x="1158249" y="0"/>
                </a:lnTo>
                <a:lnTo>
                  <a:pt x="1158249" y="505862"/>
                </a:lnTo>
                <a:lnTo>
                  <a:pt x="0" y="505862"/>
                </a:lnTo>
                <a:lnTo>
                  <a:pt x="0" y="0"/>
                </a:lnTo>
                <a:close/>
              </a:path>
            </a:pathLst>
          </a:custGeom>
          <a:blipFill>
            <a:blip r:embed="rId3"/>
            <a:stretch>
              <a:fillRect l="0" t="0" r="0" b="0"/>
            </a:stretch>
          </a:blipFill>
        </p:spPr>
      </p:sp>
      <p:sp>
        <p:nvSpPr>
          <p:cNvPr name="Freeform 6" id="6"/>
          <p:cNvSpPr/>
          <p:nvPr/>
        </p:nvSpPr>
        <p:spPr>
          <a:xfrm flipH="false" flipV="false" rot="0">
            <a:off x="16793634" y="-718999"/>
            <a:ext cx="2522424" cy="2205999"/>
          </a:xfrm>
          <a:custGeom>
            <a:avLst/>
            <a:gdLst/>
            <a:ahLst/>
            <a:cxnLst/>
            <a:rect r="r" b="b" t="t" l="l"/>
            <a:pathLst>
              <a:path h="2205999" w="2522424">
                <a:moveTo>
                  <a:pt x="0" y="0"/>
                </a:moveTo>
                <a:lnTo>
                  <a:pt x="2522424" y="0"/>
                </a:lnTo>
                <a:lnTo>
                  <a:pt x="2522424" y="2205998"/>
                </a:lnTo>
                <a:lnTo>
                  <a:pt x="0" y="2205998"/>
                </a:lnTo>
                <a:lnTo>
                  <a:pt x="0" y="0"/>
                </a:lnTo>
                <a:close/>
              </a:path>
            </a:pathLst>
          </a:custGeom>
          <a:blipFill>
            <a:blip r:embed="rId4"/>
            <a:stretch>
              <a:fillRect l="0" t="0" r="0" b="0"/>
            </a:stretch>
          </a:blipFill>
        </p:spPr>
      </p:sp>
      <p:sp>
        <p:nvSpPr>
          <p:cNvPr name="TextBox 7" id="7"/>
          <p:cNvSpPr txBox="true"/>
          <p:nvPr/>
        </p:nvSpPr>
        <p:spPr>
          <a:xfrm rot="0">
            <a:off x="1428420" y="1944534"/>
            <a:ext cx="15951057" cy="8746156"/>
          </a:xfrm>
          <a:prstGeom prst="rect">
            <a:avLst/>
          </a:prstGeom>
        </p:spPr>
        <p:txBody>
          <a:bodyPr anchor="t" rtlCol="false" tIns="0" lIns="0" bIns="0" rIns="0">
            <a:spAutoFit/>
          </a:bodyPr>
          <a:lstStyle/>
          <a:p>
            <a:pPr marL="601964" indent="-300982" lvl="1">
              <a:lnSpc>
                <a:spcPts val="3903"/>
              </a:lnSpc>
              <a:buAutoNum type="arabicPeriod" startAt="1"/>
            </a:pPr>
            <a:r>
              <a:rPr lang="en-US" sz="2788">
                <a:solidFill>
                  <a:srgbClr val="FFFFFF"/>
                </a:solidFill>
                <a:latin typeface="Poppins Semi-Bold"/>
              </a:rPr>
              <a:t>Magic Mirror Platform</a:t>
            </a:r>
            <a:r>
              <a:rPr lang="en-US" sz="2788">
                <a:solidFill>
                  <a:srgbClr val="FFFFFF"/>
                </a:solidFill>
                <a:latin typeface="Poppins"/>
              </a:rPr>
              <a:t>: We used Magic Mirror², an adaptable open-source platform that allows for extensive customization through modular additions.</a:t>
            </a:r>
          </a:p>
          <a:p>
            <a:pPr marL="601964" indent="-300982" lvl="1">
              <a:lnSpc>
                <a:spcPts val="3903"/>
              </a:lnSpc>
              <a:buAutoNum type="arabicPeriod" startAt="1"/>
            </a:pPr>
            <a:r>
              <a:rPr lang="en-US" sz="2788">
                <a:solidFill>
                  <a:srgbClr val="FFFFFF"/>
                </a:solidFill>
                <a:latin typeface="Poppins Semi-Bold"/>
              </a:rPr>
              <a:t>Custom Software Modules</a:t>
            </a:r>
            <a:r>
              <a:rPr lang="en-US" sz="2788">
                <a:solidFill>
                  <a:srgbClr val="FFFFFF"/>
                </a:solidFill>
                <a:latin typeface="Poppins"/>
              </a:rPr>
              <a:t>:</a:t>
            </a:r>
          </a:p>
          <a:p>
            <a:pPr marL="1203929" indent="-401310" lvl="2">
              <a:lnSpc>
                <a:spcPts val="3903"/>
              </a:lnSpc>
              <a:buFont typeface="Arial"/>
              <a:buChar char="⚬"/>
            </a:pPr>
            <a:r>
              <a:rPr lang="en-US" sz="2788">
                <a:solidFill>
                  <a:srgbClr val="FFFFFF"/>
                </a:solidFill>
                <a:latin typeface="Poppins Semi-Bold"/>
              </a:rPr>
              <a:t>Spotify Integration</a:t>
            </a:r>
            <a:r>
              <a:rPr lang="en-US" sz="2788">
                <a:solidFill>
                  <a:srgbClr val="FFFFFF"/>
                </a:solidFill>
                <a:latin typeface="Poppins"/>
              </a:rPr>
              <a:t>: Developed a custom module to integrate Spotify using its API, enabling direct music streaming and user interaction within the mirror interface.</a:t>
            </a:r>
          </a:p>
          <a:p>
            <a:pPr marL="1203929" indent="-401310" lvl="2">
              <a:lnSpc>
                <a:spcPts val="3903"/>
              </a:lnSpc>
              <a:buFont typeface="Arial"/>
              <a:buChar char="⚬"/>
            </a:pPr>
            <a:r>
              <a:rPr lang="en-US" sz="2788">
                <a:solidFill>
                  <a:srgbClr val="FFFFFF"/>
                </a:solidFill>
                <a:latin typeface="Poppins Semi-Bold"/>
              </a:rPr>
              <a:t>PIR Sensor Management</a:t>
            </a:r>
            <a:r>
              <a:rPr lang="en-US" sz="2788">
                <a:solidFill>
                  <a:srgbClr val="FFFFFF"/>
                </a:solidFill>
                <a:latin typeface="Poppins"/>
              </a:rPr>
              <a:t>: Custom script written to interface with the PIR motion sensor, managing the display's power state by turning it off during inactivity and reactivating upon motion detection.</a:t>
            </a:r>
          </a:p>
          <a:p>
            <a:pPr marL="1203929" indent="-401310" lvl="2">
              <a:lnSpc>
                <a:spcPts val="3903"/>
              </a:lnSpc>
              <a:buFont typeface="Arial"/>
              <a:buChar char="⚬"/>
            </a:pPr>
            <a:r>
              <a:rPr lang="en-US" sz="2788">
                <a:solidFill>
                  <a:srgbClr val="FFFFFF"/>
                </a:solidFill>
                <a:latin typeface="Poppins Semi-Bold"/>
              </a:rPr>
              <a:t>Voice Command Integration</a:t>
            </a:r>
            <a:r>
              <a:rPr lang="en-US" sz="2788">
                <a:solidFill>
                  <a:srgbClr val="FFFFFF"/>
                </a:solidFill>
                <a:latin typeface="Poppins"/>
              </a:rPr>
              <a:t>: Integrated Google Assistant via a mini microphone setup, allowing for voice-controlled interactions and responses, enhancing user convenience.</a:t>
            </a:r>
          </a:p>
          <a:p>
            <a:pPr marL="601964" indent="-300982" lvl="1">
              <a:lnSpc>
                <a:spcPts val="3903"/>
              </a:lnSpc>
              <a:buAutoNum type="arabicPeriod" startAt="1"/>
            </a:pPr>
            <a:r>
              <a:rPr lang="en-US" sz="2788">
                <a:solidFill>
                  <a:srgbClr val="FFFFFF"/>
                </a:solidFill>
                <a:latin typeface="Poppins Semi-Bold"/>
              </a:rPr>
              <a:t>User Interface Enhancements</a:t>
            </a:r>
            <a:r>
              <a:rPr lang="en-US" sz="2788">
                <a:solidFill>
                  <a:srgbClr val="FFFFFF"/>
                </a:solidFill>
                <a:latin typeface="Poppins"/>
              </a:rPr>
              <a:t>:</a:t>
            </a:r>
          </a:p>
          <a:p>
            <a:pPr marL="1203929" indent="-401310" lvl="2">
              <a:lnSpc>
                <a:spcPts val="3903"/>
              </a:lnSpc>
              <a:buFont typeface="Arial"/>
              <a:buChar char="⚬"/>
            </a:pPr>
            <a:r>
              <a:rPr lang="en-US" sz="2788">
                <a:solidFill>
                  <a:srgbClr val="FFFFFF"/>
                </a:solidFill>
                <a:latin typeface="Poppins"/>
              </a:rPr>
              <a:t>Implemented interactive features such as real-time news updates, weather forecasts, and personal greetings, each through respective modules that fetch and display dynamic content based on user preferences and environmental data.</a:t>
            </a:r>
          </a:p>
          <a:p>
            <a:pPr>
              <a:lnSpc>
                <a:spcPts val="3903"/>
              </a:lnSpc>
            </a:pPr>
          </a:p>
          <a:p>
            <a:pPr>
              <a:lnSpc>
                <a:spcPts val="3203"/>
              </a:lnSpc>
            </a:pPr>
          </a:p>
          <a:p>
            <a:pPr>
              <a:lnSpc>
                <a:spcPts val="3203"/>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1246021" y="-1576609"/>
            <a:ext cx="8987203" cy="4150026"/>
          </a:xfrm>
          <a:custGeom>
            <a:avLst/>
            <a:gdLst/>
            <a:ahLst/>
            <a:cxnLst/>
            <a:rect r="r" b="b" t="t" l="l"/>
            <a:pathLst>
              <a:path h="4150026" w="8987203">
                <a:moveTo>
                  <a:pt x="0" y="0"/>
                </a:moveTo>
                <a:lnTo>
                  <a:pt x="8987203" y="0"/>
                </a:lnTo>
                <a:lnTo>
                  <a:pt x="8987203" y="4150026"/>
                </a:lnTo>
                <a:lnTo>
                  <a:pt x="0" y="4150026"/>
                </a:lnTo>
                <a:lnTo>
                  <a:pt x="0" y="0"/>
                </a:lnTo>
                <a:close/>
              </a:path>
            </a:pathLst>
          </a:custGeom>
          <a:blipFill>
            <a:blip r:embed="rId2"/>
            <a:stretch>
              <a:fillRect l="0" t="0" r="0" b="0"/>
            </a:stretch>
          </a:blipFill>
        </p:spPr>
      </p:sp>
      <p:sp>
        <p:nvSpPr>
          <p:cNvPr name="Freeform 3" id="3"/>
          <p:cNvSpPr/>
          <p:nvPr/>
        </p:nvSpPr>
        <p:spPr>
          <a:xfrm flipH="false" flipV="false" rot="0">
            <a:off x="835173" y="263411"/>
            <a:ext cx="17071479" cy="9136873"/>
          </a:xfrm>
          <a:custGeom>
            <a:avLst/>
            <a:gdLst/>
            <a:ahLst/>
            <a:cxnLst/>
            <a:rect r="r" b="b" t="t" l="l"/>
            <a:pathLst>
              <a:path h="9136873" w="17071479">
                <a:moveTo>
                  <a:pt x="0" y="0"/>
                </a:moveTo>
                <a:lnTo>
                  <a:pt x="17071479" y="0"/>
                </a:lnTo>
                <a:lnTo>
                  <a:pt x="17071479" y="9136873"/>
                </a:lnTo>
                <a:lnTo>
                  <a:pt x="0" y="9136873"/>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6423694" y="4441074"/>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2000775" y="8389366"/>
            <a:ext cx="4171532" cy="3569725"/>
          </a:xfrm>
          <a:custGeom>
            <a:avLst/>
            <a:gdLst/>
            <a:ahLst/>
            <a:cxnLst/>
            <a:rect r="r" b="b" t="t" l="l"/>
            <a:pathLst>
              <a:path h="3569725" w="4171532">
                <a:moveTo>
                  <a:pt x="0" y="0"/>
                </a:moveTo>
                <a:lnTo>
                  <a:pt x="4171531" y="0"/>
                </a:lnTo>
                <a:lnTo>
                  <a:pt x="4171531" y="3569725"/>
                </a:lnTo>
                <a:lnTo>
                  <a:pt x="0" y="3569725"/>
                </a:lnTo>
                <a:lnTo>
                  <a:pt x="0" y="0"/>
                </a:lnTo>
                <a:close/>
              </a:path>
            </a:pathLst>
          </a:custGeom>
          <a:blipFill>
            <a:blip r:embed="rId6"/>
            <a:stretch>
              <a:fillRect l="0" t="0" r="0" b="0"/>
            </a:stretch>
          </a:blipFill>
        </p:spPr>
      </p:sp>
      <p:sp>
        <p:nvSpPr>
          <p:cNvPr name="TextBox 6" id="6"/>
          <p:cNvSpPr txBox="true"/>
          <p:nvPr/>
        </p:nvSpPr>
        <p:spPr>
          <a:xfrm rot="0">
            <a:off x="84990" y="577736"/>
            <a:ext cx="11055954" cy="751572"/>
          </a:xfrm>
          <a:prstGeom prst="rect">
            <a:avLst/>
          </a:prstGeom>
        </p:spPr>
        <p:txBody>
          <a:bodyPr anchor="t" rtlCol="false" tIns="0" lIns="0" bIns="0" rIns="0">
            <a:spAutoFit/>
          </a:bodyPr>
          <a:lstStyle/>
          <a:p>
            <a:pPr algn="ctr" marL="0" indent="0" lvl="0">
              <a:lnSpc>
                <a:spcPts val="5051"/>
              </a:lnSpc>
              <a:spcBef>
                <a:spcPct val="0"/>
              </a:spcBef>
            </a:pPr>
            <a:r>
              <a:rPr lang="en-US" sz="7016">
                <a:solidFill>
                  <a:srgbClr val="6866E1"/>
                </a:solidFill>
                <a:latin typeface="Computer Says No"/>
              </a:rPr>
              <a:t>   FINAL RESULTS AND ACHIEVEMENTS</a:t>
            </a:r>
          </a:p>
        </p:txBody>
      </p:sp>
      <p:sp>
        <p:nvSpPr>
          <p:cNvPr name="TextBox 7" id="7"/>
          <p:cNvSpPr txBox="true"/>
          <p:nvPr/>
        </p:nvSpPr>
        <p:spPr>
          <a:xfrm rot="0">
            <a:off x="2170756" y="1195958"/>
            <a:ext cx="15366565" cy="8595186"/>
          </a:xfrm>
          <a:prstGeom prst="rect">
            <a:avLst/>
          </a:prstGeom>
        </p:spPr>
        <p:txBody>
          <a:bodyPr anchor="t" rtlCol="false" tIns="0" lIns="0" bIns="0" rIns="0">
            <a:spAutoFit/>
          </a:bodyPr>
          <a:lstStyle/>
          <a:p>
            <a:pPr marL="579007" indent="-289503" lvl="1">
              <a:lnSpc>
                <a:spcPts val="4344"/>
              </a:lnSpc>
              <a:buAutoNum type="arabicPeriod" startAt="1"/>
            </a:pPr>
            <a:r>
              <a:rPr lang="en-US" sz="2681">
                <a:solidFill>
                  <a:srgbClr val="FFFFFF"/>
                </a:solidFill>
                <a:latin typeface="Poppins Bold"/>
              </a:rPr>
              <a:t>Successful Hardware Integration</a:t>
            </a:r>
            <a:r>
              <a:rPr lang="en-US" sz="2681">
                <a:solidFill>
                  <a:srgbClr val="FFFFFF"/>
                </a:solidFill>
                <a:latin typeface="Poppins"/>
              </a:rPr>
              <a:t>: Overcoming initial challenges, our team, Dagmawi and Noah, successfully integrated all hardware components essential to our project's foundation.</a:t>
            </a:r>
          </a:p>
          <a:p>
            <a:pPr marL="579007" indent="-289503" lvl="1">
              <a:lnSpc>
                <a:spcPts val="4344"/>
              </a:lnSpc>
              <a:buAutoNum type="arabicPeriod" startAt="1"/>
            </a:pPr>
            <a:r>
              <a:rPr lang="en-US" sz="2681">
                <a:solidFill>
                  <a:srgbClr val="FFFFFF"/>
                </a:solidFill>
                <a:latin typeface="Poppins Bold"/>
              </a:rPr>
              <a:t>Software Development Completion</a:t>
            </a:r>
            <a:r>
              <a:rPr lang="en-US" sz="2681">
                <a:solidFill>
                  <a:srgbClr val="FFFFFF"/>
                </a:solidFill>
                <a:latin typeface="Poppins"/>
              </a:rPr>
              <a:t>: Under </a:t>
            </a:r>
            <a:r>
              <a:rPr lang="en-US" sz="2681">
                <a:solidFill>
                  <a:srgbClr val="FFFFFF"/>
                </a:solidFill>
                <a:latin typeface="Poppins"/>
              </a:rPr>
              <a:t>the leadership of Hamede Abdulgafur, we completed the integration of crucial software modules, ens</a:t>
            </a:r>
            <a:r>
              <a:rPr lang="en-US" sz="2681">
                <a:solidFill>
                  <a:srgbClr val="FFFFFF"/>
                </a:solidFill>
                <a:latin typeface="Poppins"/>
              </a:rPr>
              <a:t>uring a seamless and functional application environment.</a:t>
            </a:r>
          </a:p>
          <a:p>
            <a:pPr marL="579007" indent="-289503" lvl="1">
              <a:lnSpc>
                <a:spcPts val="4344"/>
              </a:lnSpc>
              <a:buAutoNum type="arabicPeriod" startAt="1"/>
            </a:pPr>
            <a:r>
              <a:rPr lang="en-US" sz="2681">
                <a:solidFill>
                  <a:srgbClr val="FFFFFF"/>
                </a:solidFill>
                <a:latin typeface="Poppins Bold"/>
              </a:rPr>
              <a:t>Enhanced Display Environment for Smart Mirror</a:t>
            </a:r>
            <a:r>
              <a:rPr lang="en-US" sz="2681">
                <a:solidFill>
                  <a:srgbClr val="FFFFFF"/>
                </a:solidFill>
                <a:latin typeface="Poppins"/>
              </a:rPr>
              <a:t>: </a:t>
            </a:r>
            <a:r>
              <a:rPr lang="en-US" sz="2681">
                <a:solidFill>
                  <a:srgbClr val="FFFFFF"/>
                </a:solidFill>
                <a:latin typeface="Poppins"/>
              </a:rPr>
              <a:t>Our Smart Mirror now boasts a comprehensive display environment designed to enhance daily routines. Key features include:</a:t>
            </a:r>
          </a:p>
          <a:p>
            <a:pPr marL="1158013" indent="-386004" lvl="2">
              <a:lnSpc>
                <a:spcPts val="4344"/>
              </a:lnSpc>
              <a:buFont typeface="Arial"/>
              <a:buChar char="⚬"/>
            </a:pPr>
            <a:r>
              <a:rPr lang="en-US" sz="2681">
                <a:solidFill>
                  <a:srgbClr val="FFFFFF"/>
                </a:solidFill>
                <a:latin typeface="Poppins"/>
              </a:rPr>
              <a:t>Google Calendar integration</a:t>
            </a:r>
          </a:p>
          <a:p>
            <a:pPr marL="1158013" indent="-386004" lvl="2">
              <a:lnSpc>
                <a:spcPts val="4344"/>
              </a:lnSpc>
              <a:buFont typeface="Arial"/>
              <a:buChar char="⚬"/>
            </a:pPr>
            <a:r>
              <a:rPr lang="en-US" sz="2681">
                <a:solidFill>
                  <a:srgbClr val="FFFFFF"/>
                </a:solidFill>
                <a:latin typeface="Poppins"/>
              </a:rPr>
              <a:t>Personalized g</a:t>
            </a:r>
            <a:r>
              <a:rPr lang="en-US" sz="2681">
                <a:solidFill>
                  <a:srgbClr val="FFFFFF"/>
                </a:solidFill>
                <a:latin typeface="Poppins"/>
              </a:rPr>
              <a:t>reetings and compliments</a:t>
            </a:r>
          </a:p>
          <a:p>
            <a:pPr marL="1158013" indent="-386004" lvl="2">
              <a:lnSpc>
                <a:spcPts val="4344"/>
              </a:lnSpc>
              <a:buFont typeface="Arial"/>
              <a:buChar char="⚬"/>
            </a:pPr>
            <a:r>
              <a:rPr lang="en-US" sz="2681">
                <a:solidFill>
                  <a:srgbClr val="FFFFFF"/>
                </a:solidFill>
                <a:latin typeface="Poppins"/>
              </a:rPr>
              <a:t>Access to recent news</a:t>
            </a:r>
          </a:p>
          <a:p>
            <a:pPr marL="1158013" indent="-386004" lvl="2">
              <a:lnSpc>
                <a:spcPts val="4344"/>
              </a:lnSpc>
              <a:buFont typeface="Arial"/>
              <a:buChar char="⚬"/>
            </a:pPr>
            <a:r>
              <a:rPr lang="en-US" sz="2681">
                <a:solidFill>
                  <a:srgbClr val="FFFFFF"/>
                </a:solidFill>
                <a:latin typeface="Poppins"/>
              </a:rPr>
              <a:t>Displays of c</a:t>
            </a:r>
            <a:r>
              <a:rPr lang="en-US" sz="2681">
                <a:solidFill>
                  <a:srgbClr val="FFFFFF"/>
                </a:solidFill>
                <a:latin typeface="Poppins"/>
              </a:rPr>
              <a:t>urrent time and weather</a:t>
            </a:r>
          </a:p>
          <a:p>
            <a:pPr marL="1158013" indent="-386004" lvl="2">
              <a:lnSpc>
                <a:spcPts val="4344"/>
              </a:lnSpc>
              <a:buFont typeface="Arial"/>
              <a:buChar char="⚬"/>
            </a:pPr>
            <a:r>
              <a:rPr lang="en-US" sz="2681">
                <a:solidFill>
                  <a:srgbClr val="FFFFFF"/>
                </a:solidFill>
                <a:latin typeface="Poppins"/>
              </a:rPr>
              <a:t>Future weather forecasts</a:t>
            </a:r>
          </a:p>
          <a:p>
            <a:pPr marL="1158013" indent="-386004" lvl="2">
              <a:lnSpc>
                <a:spcPts val="4344"/>
              </a:lnSpc>
              <a:buFont typeface="Arial"/>
              <a:buChar char="⚬"/>
            </a:pPr>
            <a:r>
              <a:rPr lang="en-US" sz="2681">
                <a:solidFill>
                  <a:srgbClr val="FFFFFF"/>
                </a:solidFill>
                <a:latin typeface="Poppins"/>
              </a:rPr>
              <a:t>Spotify integration with custom API for music streaming</a:t>
            </a:r>
          </a:p>
          <a:p>
            <a:pPr>
              <a:lnSpc>
                <a:spcPts val="3534"/>
              </a:lnSpc>
            </a:pPr>
          </a:p>
        </p:txBody>
      </p:sp>
      <p:sp>
        <p:nvSpPr>
          <p:cNvPr name="Freeform 8" id="8"/>
          <p:cNvSpPr/>
          <p:nvPr/>
        </p:nvSpPr>
        <p:spPr>
          <a:xfrm flipH="false" flipV="false" rot="0">
            <a:off x="15422218" y="-5603278"/>
            <a:ext cx="8339294" cy="7136224"/>
          </a:xfrm>
          <a:custGeom>
            <a:avLst/>
            <a:gdLst/>
            <a:ahLst/>
            <a:cxnLst/>
            <a:rect r="r" b="b" t="t" l="l"/>
            <a:pathLst>
              <a:path h="7136224" w="8339294">
                <a:moveTo>
                  <a:pt x="0" y="0"/>
                </a:moveTo>
                <a:lnTo>
                  <a:pt x="8339294" y="0"/>
                </a:lnTo>
                <a:lnTo>
                  <a:pt x="8339294" y="7136224"/>
                </a:lnTo>
                <a:lnTo>
                  <a:pt x="0" y="7136224"/>
                </a:lnTo>
                <a:lnTo>
                  <a:pt x="0" y="0"/>
                </a:lnTo>
                <a:close/>
              </a:path>
            </a:pathLst>
          </a:custGeom>
          <a:blipFill>
            <a:blip r:embed="rId6"/>
            <a:stretch>
              <a:fillRect l="0" t="0" r="0" b="0"/>
            </a:stretch>
          </a:blipFill>
        </p:spPr>
      </p:sp>
      <p:sp>
        <p:nvSpPr>
          <p:cNvPr name="AutoShape 9" id="9"/>
          <p:cNvSpPr/>
          <p:nvPr/>
        </p:nvSpPr>
        <p:spPr>
          <a:xfrm flipV="true">
            <a:off x="2171045" y="9943544"/>
            <a:ext cx="11130264" cy="84358"/>
          </a:xfrm>
          <a:prstGeom prst="line">
            <a:avLst/>
          </a:prstGeom>
          <a:ln cap="flat" w="38100">
            <a:solidFill>
              <a:srgbClr val="FFFFFF"/>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1246021" y="-1576609"/>
            <a:ext cx="8987203" cy="4150026"/>
          </a:xfrm>
          <a:custGeom>
            <a:avLst/>
            <a:gdLst/>
            <a:ahLst/>
            <a:cxnLst/>
            <a:rect r="r" b="b" t="t" l="l"/>
            <a:pathLst>
              <a:path h="4150026" w="8987203">
                <a:moveTo>
                  <a:pt x="0" y="0"/>
                </a:moveTo>
                <a:lnTo>
                  <a:pt x="8987203" y="0"/>
                </a:lnTo>
                <a:lnTo>
                  <a:pt x="8987203" y="4150026"/>
                </a:lnTo>
                <a:lnTo>
                  <a:pt x="0" y="4150026"/>
                </a:lnTo>
                <a:lnTo>
                  <a:pt x="0" y="0"/>
                </a:lnTo>
                <a:close/>
              </a:path>
            </a:pathLst>
          </a:custGeom>
          <a:blipFill>
            <a:blip r:embed="rId2"/>
            <a:stretch>
              <a:fillRect l="0" t="0" r="0" b="0"/>
            </a:stretch>
          </a:blipFill>
        </p:spPr>
      </p:sp>
      <p:sp>
        <p:nvSpPr>
          <p:cNvPr name="Freeform 3" id="3"/>
          <p:cNvSpPr/>
          <p:nvPr/>
        </p:nvSpPr>
        <p:spPr>
          <a:xfrm flipH="false" flipV="false" rot="0">
            <a:off x="835173" y="263411"/>
            <a:ext cx="19239710" cy="10297337"/>
          </a:xfrm>
          <a:custGeom>
            <a:avLst/>
            <a:gdLst/>
            <a:ahLst/>
            <a:cxnLst/>
            <a:rect r="r" b="b" t="t" l="l"/>
            <a:pathLst>
              <a:path h="10297337" w="19239710">
                <a:moveTo>
                  <a:pt x="0" y="0"/>
                </a:moveTo>
                <a:lnTo>
                  <a:pt x="19239710" y="0"/>
                </a:lnTo>
                <a:lnTo>
                  <a:pt x="19239710" y="10297338"/>
                </a:lnTo>
                <a:lnTo>
                  <a:pt x="0" y="10297338"/>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6423694" y="4441074"/>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2365998" y="8648066"/>
            <a:ext cx="4171532" cy="3569725"/>
          </a:xfrm>
          <a:custGeom>
            <a:avLst/>
            <a:gdLst/>
            <a:ahLst/>
            <a:cxnLst/>
            <a:rect r="r" b="b" t="t" l="l"/>
            <a:pathLst>
              <a:path h="3569725" w="4171532">
                <a:moveTo>
                  <a:pt x="0" y="0"/>
                </a:moveTo>
                <a:lnTo>
                  <a:pt x="4171532" y="0"/>
                </a:lnTo>
                <a:lnTo>
                  <a:pt x="4171532" y="3569724"/>
                </a:lnTo>
                <a:lnTo>
                  <a:pt x="0" y="3569724"/>
                </a:lnTo>
                <a:lnTo>
                  <a:pt x="0" y="0"/>
                </a:lnTo>
                <a:close/>
              </a:path>
            </a:pathLst>
          </a:custGeom>
          <a:blipFill>
            <a:blip r:embed="rId6"/>
            <a:stretch>
              <a:fillRect l="0" t="0" r="0" b="0"/>
            </a:stretch>
          </a:blipFill>
        </p:spPr>
      </p:sp>
      <p:sp>
        <p:nvSpPr>
          <p:cNvPr name="TextBox 6" id="6"/>
          <p:cNvSpPr txBox="true"/>
          <p:nvPr/>
        </p:nvSpPr>
        <p:spPr>
          <a:xfrm rot="0">
            <a:off x="1577270" y="1104652"/>
            <a:ext cx="15990487" cy="7837377"/>
          </a:xfrm>
          <a:prstGeom prst="rect">
            <a:avLst/>
          </a:prstGeom>
        </p:spPr>
        <p:txBody>
          <a:bodyPr anchor="t" rtlCol="false" tIns="0" lIns="0" bIns="0" rIns="0">
            <a:spAutoFit/>
          </a:bodyPr>
          <a:lstStyle/>
          <a:p>
            <a:pPr>
              <a:lnSpc>
                <a:spcPts val="4668"/>
              </a:lnSpc>
            </a:pPr>
            <a:r>
              <a:rPr lang="en-US" sz="2881">
                <a:solidFill>
                  <a:srgbClr val="FFFFFF"/>
                </a:solidFill>
                <a:latin typeface="Poppins Bold"/>
              </a:rPr>
              <a:t>New Sensor and Audio Implementations:</a:t>
            </a:r>
          </a:p>
          <a:p>
            <a:pPr>
              <a:lnSpc>
                <a:spcPts val="2400"/>
              </a:lnSpc>
            </a:pPr>
          </a:p>
          <a:p>
            <a:pPr marL="579007" indent="-289503" lvl="1">
              <a:lnSpc>
                <a:spcPts val="4344"/>
              </a:lnSpc>
              <a:buFont typeface="Arial"/>
              <a:buChar char="•"/>
            </a:pPr>
            <a:r>
              <a:rPr lang="en-US" sz="2681">
                <a:solidFill>
                  <a:srgbClr val="FFFFFF"/>
                </a:solidFill>
                <a:latin typeface="Poppins Bold"/>
              </a:rPr>
              <a:t>PIR Body Motion Sensor</a:t>
            </a:r>
            <a:r>
              <a:rPr lang="en-US" sz="2681">
                <a:solidFill>
                  <a:srgbClr val="FFFFFF"/>
                </a:solidFill>
                <a:latin typeface="Poppins Light"/>
              </a:rPr>
              <a:t>: We've added a PIR Body Motion Sensor, enhancing user interaction by detecting presence effectively. We've set a threshold of 2 minutes; if no motion is detected within this time, the display will automatically turn off. The display will reactivate once motion is detected again.</a:t>
            </a:r>
          </a:p>
          <a:p>
            <a:pPr marL="579007" indent="-289503" lvl="1">
              <a:lnSpc>
                <a:spcPts val="4344"/>
              </a:lnSpc>
              <a:buFont typeface="Arial"/>
              <a:buChar char="•"/>
            </a:pPr>
            <a:r>
              <a:rPr lang="en-US" sz="2681">
                <a:solidFill>
                  <a:srgbClr val="FFFFFF"/>
                </a:solidFill>
                <a:latin typeface="Poppins Bold"/>
              </a:rPr>
              <a:t>Mini Microphone for Raspberry Pi:</a:t>
            </a:r>
            <a:r>
              <a:rPr lang="en-US" sz="2681">
                <a:solidFill>
                  <a:srgbClr val="FFFFFF"/>
                </a:solidFill>
                <a:latin typeface="Poppins Light"/>
              </a:rPr>
              <a:t> Integration of a mini microphone has been successful, enabling voice commands and interactions.</a:t>
            </a:r>
          </a:p>
          <a:p>
            <a:pPr marL="579007" indent="-289503" lvl="1">
              <a:lnSpc>
                <a:spcPts val="4344"/>
              </a:lnSpc>
              <a:buFont typeface="Arial"/>
              <a:buChar char="•"/>
            </a:pPr>
            <a:r>
              <a:rPr lang="en-US" sz="2681">
                <a:solidFill>
                  <a:srgbClr val="FFFFFF"/>
                </a:solidFill>
                <a:latin typeface="Poppins Bold"/>
              </a:rPr>
              <a:t>Speaker Functionality</a:t>
            </a:r>
            <a:r>
              <a:rPr lang="en-US" sz="2681">
                <a:solidFill>
                  <a:srgbClr val="FFFFFF"/>
                </a:solidFill>
                <a:latin typeface="Poppins Light"/>
              </a:rPr>
              <a:t>: After addressing an initial issue where the speaker wire was connected inversely to the motherboard of the display monitor, our speaker is now fully operational. We confirmed that both Google Assistant responses and Spotify streaming are working flawlessly</a:t>
            </a:r>
          </a:p>
          <a:p>
            <a:pPr>
              <a:lnSpc>
                <a:spcPts val="4344"/>
              </a:lnSpc>
            </a:pPr>
          </a:p>
          <a:p>
            <a:pPr>
              <a:lnSpc>
                <a:spcPts val="4182"/>
              </a:lnSpc>
            </a:pPr>
          </a:p>
          <a:p>
            <a:pPr>
              <a:lnSpc>
                <a:spcPts val="3534"/>
              </a:lnSpc>
            </a:pPr>
          </a:p>
        </p:txBody>
      </p:sp>
      <p:sp>
        <p:nvSpPr>
          <p:cNvPr name="Freeform 7" id="7"/>
          <p:cNvSpPr/>
          <p:nvPr/>
        </p:nvSpPr>
        <p:spPr>
          <a:xfrm flipH="false" flipV="false" rot="0">
            <a:off x="15422218" y="-5603278"/>
            <a:ext cx="8339294" cy="7136224"/>
          </a:xfrm>
          <a:custGeom>
            <a:avLst/>
            <a:gdLst/>
            <a:ahLst/>
            <a:cxnLst/>
            <a:rect r="r" b="b" t="t" l="l"/>
            <a:pathLst>
              <a:path h="7136224" w="8339294">
                <a:moveTo>
                  <a:pt x="0" y="0"/>
                </a:moveTo>
                <a:lnTo>
                  <a:pt x="8339294" y="0"/>
                </a:lnTo>
                <a:lnTo>
                  <a:pt x="8339294" y="7136224"/>
                </a:lnTo>
                <a:lnTo>
                  <a:pt x="0" y="7136224"/>
                </a:lnTo>
                <a:lnTo>
                  <a:pt x="0" y="0"/>
                </a:lnTo>
                <a:close/>
              </a:path>
            </a:pathLst>
          </a:custGeom>
          <a:blipFill>
            <a:blip r:embed="rId6"/>
            <a:stretch>
              <a:fillRect l="0" t="0" r="0" b="0"/>
            </a:stretch>
          </a:blipFill>
        </p:spPr>
      </p:sp>
      <p:sp>
        <p:nvSpPr>
          <p:cNvPr name="AutoShape 8" id="8"/>
          <p:cNvSpPr/>
          <p:nvPr/>
        </p:nvSpPr>
        <p:spPr>
          <a:xfrm flipV="true">
            <a:off x="1805678" y="10083456"/>
            <a:ext cx="11130264" cy="84358"/>
          </a:xfrm>
          <a:prstGeom prst="line">
            <a:avLst/>
          </a:prstGeom>
          <a:ln cap="flat" w="38100">
            <a:solidFill>
              <a:srgbClr val="FFFFFF"/>
            </a:solidFill>
            <a:prstDash val="solid"/>
            <a:headEnd type="none" len="sm" w="sm"/>
            <a:tailEnd type="none" len="sm" w="sm"/>
          </a:ln>
        </p:spPr>
      </p:sp>
      <p:sp>
        <p:nvSpPr>
          <p:cNvPr name="Freeform 9" id="9"/>
          <p:cNvSpPr/>
          <p:nvPr/>
        </p:nvSpPr>
        <p:spPr>
          <a:xfrm flipH="false" flipV="false" rot="0">
            <a:off x="5374858" y="7128171"/>
            <a:ext cx="2872792" cy="2887836"/>
          </a:xfrm>
          <a:custGeom>
            <a:avLst/>
            <a:gdLst/>
            <a:ahLst/>
            <a:cxnLst/>
            <a:rect r="r" b="b" t="t" l="l"/>
            <a:pathLst>
              <a:path h="2887836" w="2872792">
                <a:moveTo>
                  <a:pt x="0" y="0"/>
                </a:moveTo>
                <a:lnTo>
                  <a:pt x="2872792" y="0"/>
                </a:lnTo>
                <a:lnTo>
                  <a:pt x="2872792" y="2887835"/>
                </a:lnTo>
                <a:lnTo>
                  <a:pt x="0" y="2887835"/>
                </a:lnTo>
                <a:lnTo>
                  <a:pt x="0" y="0"/>
                </a:lnTo>
                <a:close/>
              </a:path>
            </a:pathLst>
          </a:custGeom>
          <a:blipFill>
            <a:blip r:embed="rId7"/>
            <a:stretch>
              <a:fillRect l="0" t="-12789" r="0" b="0"/>
            </a:stretch>
          </a:blipFill>
        </p:spPr>
      </p:sp>
      <p:sp>
        <p:nvSpPr>
          <p:cNvPr name="Freeform 10" id="10"/>
          <p:cNvSpPr/>
          <p:nvPr/>
        </p:nvSpPr>
        <p:spPr>
          <a:xfrm flipH="false" flipV="false" rot="0">
            <a:off x="13813373" y="7128171"/>
            <a:ext cx="2258678" cy="2997465"/>
          </a:xfrm>
          <a:custGeom>
            <a:avLst/>
            <a:gdLst/>
            <a:ahLst/>
            <a:cxnLst/>
            <a:rect r="r" b="b" t="t" l="l"/>
            <a:pathLst>
              <a:path h="2997465" w="2258678">
                <a:moveTo>
                  <a:pt x="0" y="0"/>
                </a:moveTo>
                <a:lnTo>
                  <a:pt x="2258679" y="0"/>
                </a:lnTo>
                <a:lnTo>
                  <a:pt x="2258679" y="2997464"/>
                </a:lnTo>
                <a:lnTo>
                  <a:pt x="0" y="2997464"/>
                </a:lnTo>
                <a:lnTo>
                  <a:pt x="0" y="0"/>
                </a:lnTo>
                <a:close/>
              </a:path>
            </a:pathLst>
          </a:custGeom>
          <a:blipFill>
            <a:blip r:embed="rId8"/>
            <a:stretch>
              <a:fillRect l="0" t="-3906" r="0" b="-4268"/>
            </a:stretch>
          </a:blipFill>
        </p:spPr>
      </p:sp>
      <p:sp>
        <p:nvSpPr>
          <p:cNvPr name="TextBox 11" id="11"/>
          <p:cNvSpPr txBox="true"/>
          <p:nvPr/>
        </p:nvSpPr>
        <p:spPr>
          <a:xfrm rot="0">
            <a:off x="328472" y="486430"/>
            <a:ext cx="11055954" cy="751572"/>
          </a:xfrm>
          <a:prstGeom prst="rect">
            <a:avLst/>
          </a:prstGeom>
        </p:spPr>
        <p:txBody>
          <a:bodyPr anchor="t" rtlCol="false" tIns="0" lIns="0" bIns="0" rIns="0">
            <a:spAutoFit/>
          </a:bodyPr>
          <a:lstStyle/>
          <a:p>
            <a:pPr algn="ctr" marL="0" indent="0" lvl="0">
              <a:lnSpc>
                <a:spcPts val="5051"/>
              </a:lnSpc>
              <a:spcBef>
                <a:spcPct val="0"/>
              </a:spcBef>
            </a:pPr>
            <a:r>
              <a:rPr lang="en-US" sz="7016">
                <a:solidFill>
                  <a:srgbClr val="6866E1"/>
                </a:solidFill>
                <a:latin typeface="Computer Says No"/>
              </a:rPr>
              <a:t>   FINAL RESULTS AND ACHIEVEMENTS</a:t>
            </a:r>
          </a:p>
        </p:txBody>
      </p:sp>
      <p:sp>
        <p:nvSpPr>
          <p:cNvPr name="TextBox 12" id="12"/>
          <p:cNvSpPr txBox="true"/>
          <p:nvPr/>
        </p:nvSpPr>
        <p:spPr>
          <a:xfrm rot="0">
            <a:off x="8771525" y="8324533"/>
            <a:ext cx="4868466"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MINI PIR Motion sensor</a:t>
            </a:r>
          </a:p>
        </p:txBody>
      </p:sp>
      <p:sp>
        <p:nvSpPr>
          <p:cNvPr name="TextBox 13" id="13"/>
          <p:cNvSpPr txBox="true"/>
          <p:nvPr/>
        </p:nvSpPr>
        <p:spPr>
          <a:xfrm rot="0">
            <a:off x="2331323" y="8248556"/>
            <a:ext cx="251966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Microphone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1246021" y="-1576609"/>
            <a:ext cx="8987203" cy="4150026"/>
          </a:xfrm>
          <a:custGeom>
            <a:avLst/>
            <a:gdLst/>
            <a:ahLst/>
            <a:cxnLst/>
            <a:rect r="r" b="b" t="t" l="l"/>
            <a:pathLst>
              <a:path h="4150026" w="8987203">
                <a:moveTo>
                  <a:pt x="0" y="0"/>
                </a:moveTo>
                <a:lnTo>
                  <a:pt x="8987203" y="0"/>
                </a:lnTo>
                <a:lnTo>
                  <a:pt x="8987203" y="4150026"/>
                </a:lnTo>
                <a:lnTo>
                  <a:pt x="0" y="4150026"/>
                </a:lnTo>
                <a:lnTo>
                  <a:pt x="0" y="0"/>
                </a:lnTo>
                <a:close/>
              </a:path>
            </a:pathLst>
          </a:custGeom>
          <a:blipFill>
            <a:blip r:embed="rId2"/>
            <a:stretch>
              <a:fillRect l="0" t="0" r="0" b="0"/>
            </a:stretch>
          </a:blipFill>
        </p:spPr>
      </p:sp>
      <p:sp>
        <p:nvSpPr>
          <p:cNvPr name="Freeform 3" id="3"/>
          <p:cNvSpPr/>
          <p:nvPr/>
        </p:nvSpPr>
        <p:spPr>
          <a:xfrm flipH="false" flipV="false" rot="0">
            <a:off x="835173" y="263411"/>
            <a:ext cx="19239710" cy="10297337"/>
          </a:xfrm>
          <a:custGeom>
            <a:avLst/>
            <a:gdLst/>
            <a:ahLst/>
            <a:cxnLst/>
            <a:rect r="r" b="b" t="t" l="l"/>
            <a:pathLst>
              <a:path h="10297337" w="19239710">
                <a:moveTo>
                  <a:pt x="0" y="0"/>
                </a:moveTo>
                <a:lnTo>
                  <a:pt x="19239710" y="0"/>
                </a:lnTo>
                <a:lnTo>
                  <a:pt x="19239710" y="10297338"/>
                </a:lnTo>
                <a:lnTo>
                  <a:pt x="0" y="10297338"/>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6625949" y="4533386"/>
            <a:ext cx="2965916" cy="6828198"/>
          </a:xfrm>
          <a:custGeom>
            <a:avLst/>
            <a:gdLst/>
            <a:ahLst/>
            <a:cxnLst/>
            <a:rect r="r" b="b" t="t" l="l"/>
            <a:pathLst>
              <a:path h="6828198" w="2965916">
                <a:moveTo>
                  <a:pt x="0" y="0"/>
                </a:moveTo>
                <a:lnTo>
                  <a:pt x="2965916" y="0"/>
                </a:lnTo>
                <a:lnTo>
                  <a:pt x="2965916" y="6828198"/>
                </a:lnTo>
                <a:lnTo>
                  <a:pt x="0" y="6828198"/>
                </a:lnTo>
                <a:lnTo>
                  <a:pt x="0" y="0"/>
                </a:lnTo>
                <a:close/>
              </a:path>
            </a:pathLst>
          </a:custGeom>
          <a:blipFill>
            <a:blip r:embed="rId5"/>
            <a:stretch>
              <a:fillRect l="0" t="0" r="0" b="0"/>
            </a:stretch>
          </a:blipFill>
        </p:spPr>
      </p:sp>
      <p:sp>
        <p:nvSpPr>
          <p:cNvPr name="Freeform 5" id="5"/>
          <p:cNvSpPr/>
          <p:nvPr/>
        </p:nvSpPr>
        <p:spPr>
          <a:xfrm flipH="false" flipV="false" rot="0">
            <a:off x="-2365998" y="8648066"/>
            <a:ext cx="4171532" cy="3569725"/>
          </a:xfrm>
          <a:custGeom>
            <a:avLst/>
            <a:gdLst/>
            <a:ahLst/>
            <a:cxnLst/>
            <a:rect r="r" b="b" t="t" l="l"/>
            <a:pathLst>
              <a:path h="3569725" w="4171532">
                <a:moveTo>
                  <a:pt x="0" y="0"/>
                </a:moveTo>
                <a:lnTo>
                  <a:pt x="4171532" y="0"/>
                </a:lnTo>
                <a:lnTo>
                  <a:pt x="4171532" y="3569724"/>
                </a:lnTo>
                <a:lnTo>
                  <a:pt x="0" y="3569724"/>
                </a:lnTo>
                <a:lnTo>
                  <a:pt x="0" y="0"/>
                </a:lnTo>
                <a:close/>
              </a:path>
            </a:pathLst>
          </a:custGeom>
          <a:blipFill>
            <a:blip r:embed="rId6"/>
            <a:stretch>
              <a:fillRect l="0" t="0" r="0" b="0"/>
            </a:stretch>
          </a:blipFill>
        </p:spPr>
      </p:sp>
      <p:sp>
        <p:nvSpPr>
          <p:cNvPr name="TextBox 6" id="6"/>
          <p:cNvSpPr txBox="true"/>
          <p:nvPr/>
        </p:nvSpPr>
        <p:spPr>
          <a:xfrm rot="0">
            <a:off x="1546834" y="1195958"/>
            <a:ext cx="15990487" cy="6208602"/>
          </a:xfrm>
          <a:prstGeom prst="rect">
            <a:avLst/>
          </a:prstGeom>
        </p:spPr>
        <p:txBody>
          <a:bodyPr anchor="t" rtlCol="false" tIns="0" lIns="0" bIns="0" rIns="0">
            <a:spAutoFit/>
          </a:bodyPr>
          <a:lstStyle/>
          <a:p>
            <a:pPr>
              <a:lnSpc>
                <a:spcPts val="4668"/>
              </a:lnSpc>
            </a:pPr>
            <a:r>
              <a:rPr lang="en-US" sz="2881">
                <a:solidFill>
                  <a:srgbClr val="FFFFFF"/>
                </a:solidFill>
                <a:latin typeface="Poppins Bold"/>
              </a:rPr>
              <a:t>Enhancements in Hardware Management:</a:t>
            </a:r>
          </a:p>
          <a:p>
            <a:pPr>
              <a:lnSpc>
                <a:spcPts val="2400"/>
              </a:lnSpc>
            </a:pPr>
          </a:p>
          <a:p>
            <a:pPr marL="579007" indent="-289503" lvl="1">
              <a:lnSpc>
                <a:spcPts val="4344"/>
              </a:lnSpc>
              <a:buFont typeface="Arial"/>
              <a:buChar char="•"/>
            </a:pPr>
            <a:r>
              <a:rPr lang="en-US" sz="2681">
                <a:solidFill>
                  <a:srgbClr val="FFFFFF"/>
                </a:solidFill>
                <a:latin typeface="Poppins Semi-Bold"/>
              </a:rPr>
              <a:t>Raspberry Pi Case with Cooling Fan</a:t>
            </a:r>
            <a:r>
              <a:rPr lang="en-US" sz="2681">
                <a:solidFill>
                  <a:srgbClr val="FFFFFF"/>
                </a:solidFill>
                <a:latin typeface="Poppins"/>
              </a:rPr>
              <a:t>: we purchased a case equipped with a cooling fan for our Raspberry Pi. This decision ensures that the device remains cool and functional, as it operates continuously within our Smart Mirror setup.</a:t>
            </a:r>
          </a:p>
          <a:p>
            <a:pPr marL="579007" indent="-289503" lvl="1">
              <a:lnSpc>
                <a:spcPts val="4344"/>
              </a:lnSpc>
              <a:buFont typeface="Arial"/>
              <a:buChar char="•"/>
            </a:pPr>
            <a:r>
              <a:rPr lang="en-US" sz="2681">
                <a:solidFill>
                  <a:srgbClr val="FFFFFF"/>
                </a:solidFill>
                <a:latin typeface="Poppins Semi-Bold"/>
              </a:rPr>
              <a:t>Aesthetic and Protective Covering</a:t>
            </a:r>
            <a:r>
              <a:rPr lang="en-US" sz="2681">
                <a:solidFill>
                  <a:srgbClr val="FFFFFF"/>
                </a:solidFill>
                <a:latin typeface="Poppins"/>
              </a:rPr>
              <a:t>: To enhance the visual appeal and protect the internal components, we've covered the back of our Smart Mirror with a black sheet. This not only improves the aesthetic but also conceals the inner workings, ensuring a sleek and tidy appearance.</a:t>
            </a:r>
          </a:p>
          <a:p>
            <a:pPr>
              <a:lnSpc>
                <a:spcPts val="4344"/>
              </a:lnSpc>
            </a:pPr>
          </a:p>
          <a:p>
            <a:pPr>
              <a:lnSpc>
                <a:spcPts val="4182"/>
              </a:lnSpc>
            </a:pPr>
          </a:p>
          <a:p>
            <a:pPr>
              <a:lnSpc>
                <a:spcPts val="3534"/>
              </a:lnSpc>
            </a:pPr>
          </a:p>
        </p:txBody>
      </p:sp>
      <p:sp>
        <p:nvSpPr>
          <p:cNvPr name="Freeform 7" id="7"/>
          <p:cNvSpPr/>
          <p:nvPr/>
        </p:nvSpPr>
        <p:spPr>
          <a:xfrm flipH="false" flipV="false" rot="0">
            <a:off x="15422218" y="-5603278"/>
            <a:ext cx="8339294" cy="7136224"/>
          </a:xfrm>
          <a:custGeom>
            <a:avLst/>
            <a:gdLst/>
            <a:ahLst/>
            <a:cxnLst/>
            <a:rect r="r" b="b" t="t" l="l"/>
            <a:pathLst>
              <a:path h="7136224" w="8339294">
                <a:moveTo>
                  <a:pt x="0" y="0"/>
                </a:moveTo>
                <a:lnTo>
                  <a:pt x="8339294" y="0"/>
                </a:lnTo>
                <a:lnTo>
                  <a:pt x="8339294" y="7136224"/>
                </a:lnTo>
                <a:lnTo>
                  <a:pt x="0" y="7136224"/>
                </a:lnTo>
                <a:lnTo>
                  <a:pt x="0" y="0"/>
                </a:lnTo>
                <a:close/>
              </a:path>
            </a:pathLst>
          </a:custGeom>
          <a:blipFill>
            <a:blip r:embed="rId6"/>
            <a:stretch>
              <a:fillRect l="0" t="0" r="0" b="0"/>
            </a:stretch>
          </a:blipFill>
        </p:spPr>
      </p:sp>
      <p:sp>
        <p:nvSpPr>
          <p:cNvPr name="AutoShape 8" id="8"/>
          <p:cNvSpPr/>
          <p:nvPr/>
        </p:nvSpPr>
        <p:spPr>
          <a:xfrm flipV="true">
            <a:off x="2331323" y="10070821"/>
            <a:ext cx="11130264" cy="84358"/>
          </a:xfrm>
          <a:prstGeom prst="line">
            <a:avLst/>
          </a:prstGeom>
          <a:ln cap="flat" w="38100">
            <a:solidFill>
              <a:srgbClr val="FFFFFF"/>
            </a:solidFill>
            <a:prstDash val="solid"/>
            <a:headEnd type="none" len="sm" w="sm"/>
            <a:tailEnd type="none" len="sm" w="sm"/>
          </a:ln>
        </p:spPr>
      </p:sp>
      <p:sp>
        <p:nvSpPr>
          <p:cNvPr name="Freeform 9" id="9"/>
          <p:cNvSpPr/>
          <p:nvPr/>
        </p:nvSpPr>
        <p:spPr>
          <a:xfrm flipH="false" flipV="false" rot="0">
            <a:off x="4844104" y="6064448"/>
            <a:ext cx="3728858" cy="3766074"/>
          </a:xfrm>
          <a:custGeom>
            <a:avLst/>
            <a:gdLst/>
            <a:ahLst/>
            <a:cxnLst/>
            <a:rect r="r" b="b" t="t" l="l"/>
            <a:pathLst>
              <a:path h="3766074" w="3728858">
                <a:moveTo>
                  <a:pt x="0" y="0"/>
                </a:moveTo>
                <a:lnTo>
                  <a:pt x="3728859" y="0"/>
                </a:lnTo>
                <a:lnTo>
                  <a:pt x="3728859" y="3766074"/>
                </a:lnTo>
                <a:lnTo>
                  <a:pt x="0" y="3766074"/>
                </a:lnTo>
                <a:lnTo>
                  <a:pt x="0" y="0"/>
                </a:lnTo>
                <a:close/>
              </a:path>
            </a:pathLst>
          </a:custGeom>
          <a:blipFill>
            <a:blip r:embed="rId7"/>
            <a:stretch>
              <a:fillRect l="0" t="-1295" r="0" b="-1295"/>
            </a:stretch>
          </a:blipFill>
        </p:spPr>
      </p:sp>
      <p:sp>
        <p:nvSpPr>
          <p:cNvPr name="Freeform 10" id="10"/>
          <p:cNvSpPr/>
          <p:nvPr/>
        </p:nvSpPr>
        <p:spPr>
          <a:xfrm flipH="false" flipV="false" rot="0">
            <a:off x="9037477" y="5964692"/>
            <a:ext cx="5687659" cy="3865830"/>
          </a:xfrm>
          <a:custGeom>
            <a:avLst/>
            <a:gdLst/>
            <a:ahLst/>
            <a:cxnLst/>
            <a:rect r="r" b="b" t="t" l="l"/>
            <a:pathLst>
              <a:path h="3865830" w="5687659">
                <a:moveTo>
                  <a:pt x="0" y="0"/>
                </a:moveTo>
                <a:lnTo>
                  <a:pt x="5687658" y="0"/>
                </a:lnTo>
                <a:lnTo>
                  <a:pt x="5687658" y="3865830"/>
                </a:lnTo>
                <a:lnTo>
                  <a:pt x="0" y="3865830"/>
                </a:lnTo>
                <a:lnTo>
                  <a:pt x="0" y="0"/>
                </a:lnTo>
                <a:close/>
              </a:path>
            </a:pathLst>
          </a:custGeom>
          <a:blipFill>
            <a:blip r:embed="rId8"/>
            <a:stretch>
              <a:fillRect l="0" t="0" r="0" b="0"/>
            </a:stretch>
          </a:blipFill>
        </p:spPr>
      </p:sp>
      <p:sp>
        <p:nvSpPr>
          <p:cNvPr name="TextBox 11" id="11"/>
          <p:cNvSpPr txBox="true"/>
          <p:nvPr/>
        </p:nvSpPr>
        <p:spPr>
          <a:xfrm rot="0">
            <a:off x="328472" y="486430"/>
            <a:ext cx="11055954" cy="751572"/>
          </a:xfrm>
          <a:prstGeom prst="rect">
            <a:avLst/>
          </a:prstGeom>
        </p:spPr>
        <p:txBody>
          <a:bodyPr anchor="t" rtlCol="false" tIns="0" lIns="0" bIns="0" rIns="0">
            <a:spAutoFit/>
          </a:bodyPr>
          <a:lstStyle/>
          <a:p>
            <a:pPr algn="ctr" marL="0" indent="0" lvl="0">
              <a:lnSpc>
                <a:spcPts val="5051"/>
              </a:lnSpc>
              <a:spcBef>
                <a:spcPct val="0"/>
              </a:spcBef>
            </a:pPr>
            <a:r>
              <a:rPr lang="en-US" sz="7016">
                <a:solidFill>
                  <a:srgbClr val="6866E1"/>
                </a:solidFill>
                <a:latin typeface="Computer Says No"/>
              </a:rPr>
              <a:t>   FINAL RESULTS AND ACHIEVEMENTS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956402" y="9258300"/>
            <a:ext cx="3912804" cy="3155487"/>
          </a:xfrm>
          <a:custGeom>
            <a:avLst/>
            <a:gdLst/>
            <a:ahLst/>
            <a:cxnLst/>
            <a:rect r="r" b="b" t="t" l="l"/>
            <a:pathLst>
              <a:path h="3155487" w="3912804">
                <a:moveTo>
                  <a:pt x="0" y="0"/>
                </a:moveTo>
                <a:lnTo>
                  <a:pt x="3912804" y="0"/>
                </a:lnTo>
                <a:lnTo>
                  <a:pt x="3912804" y="3155487"/>
                </a:lnTo>
                <a:lnTo>
                  <a:pt x="0" y="3155487"/>
                </a:lnTo>
                <a:lnTo>
                  <a:pt x="0" y="0"/>
                </a:lnTo>
                <a:close/>
              </a:path>
            </a:pathLst>
          </a:custGeom>
          <a:blipFill>
            <a:blip r:embed="rId2"/>
            <a:stretch>
              <a:fillRect l="0" t="0" r="0" b="0"/>
            </a:stretch>
          </a:blipFill>
        </p:spPr>
      </p:sp>
      <p:sp>
        <p:nvSpPr>
          <p:cNvPr name="Freeform 3" id="3"/>
          <p:cNvSpPr/>
          <p:nvPr/>
        </p:nvSpPr>
        <p:spPr>
          <a:xfrm flipH="false" flipV="false" rot="0">
            <a:off x="16443629" y="-267796"/>
            <a:ext cx="2522424" cy="2205999"/>
          </a:xfrm>
          <a:custGeom>
            <a:avLst/>
            <a:gdLst/>
            <a:ahLst/>
            <a:cxnLst/>
            <a:rect r="r" b="b" t="t" l="l"/>
            <a:pathLst>
              <a:path h="2205999" w="2522424">
                <a:moveTo>
                  <a:pt x="0" y="0"/>
                </a:moveTo>
                <a:lnTo>
                  <a:pt x="2522424" y="0"/>
                </a:lnTo>
                <a:lnTo>
                  <a:pt x="2522424" y="2205999"/>
                </a:lnTo>
                <a:lnTo>
                  <a:pt x="0" y="2205999"/>
                </a:lnTo>
                <a:lnTo>
                  <a:pt x="0" y="0"/>
                </a:lnTo>
                <a:close/>
              </a:path>
            </a:pathLst>
          </a:custGeom>
          <a:blipFill>
            <a:blip r:embed="rId3"/>
            <a:stretch>
              <a:fillRect l="0" t="0" r="0" b="0"/>
            </a:stretch>
          </a:blipFill>
        </p:spPr>
      </p:sp>
      <p:sp>
        <p:nvSpPr>
          <p:cNvPr name="Freeform 4" id="4"/>
          <p:cNvSpPr/>
          <p:nvPr/>
        </p:nvSpPr>
        <p:spPr>
          <a:xfrm flipH="false" flipV="false" rot="5400000">
            <a:off x="3995276" y="-2634764"/>
            <a:ext cx="10188507" cy="15458036"/>
          </a:xfrm>
          <a:custGeom>
            <a:avLst/>
            <a:gdLst/>
            <a:ahLst/>
            <a:cxnLst/>
            <a:rect r="r" b="b" t="t" l="l"/>
            <a:pathLst>
              <a:path h="15458036" w="10188507">
                <a:moveTo>
                  <a:pt x="0" y="0"/>
                </a:moveTo>
                <a:lnTo>
                  <a:pt x="10188507" y="0"/>
                </a:lnTo>
                <a:lnTo>
                  <a:pt x="10188507" y="15458036"/>
                </a:lnTo>
                <a:lnTo>
                  <a:pt x="0" y="15458036"/>
                </a:lnTo>
                <a:lnTo>
                  <a:pt x="0" y="0"/>
                </a:lnTo>
                <a:close/>
              </a:path>
            </a:pathLst>
          </a:custGeom>
          <a:blipFill>
            <a:blip r:embed="rId4"/>
            <a:stretch>
              <a:fillRect l="-3721" t="0" r="-10068"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DAGA21xWE3w</dc:identifier>
  <dcterms:modified xsi:type="dcterms:W3CDTF">2011-08-01T06:04:30Z</dcterms:modified>
  <cp:revision>1</cp:revision>
  <dc:title>Project Overview System Level drawing/ Block Diagram Progress to date Technical Architecture Results and Achievements Problem Faced and Overcome Current Work Updated Gantt Chart</dc:title>
</cp:coreProperties>
</file>

<file path=docProps/thumbnail.jpeg>
</file>